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62" r:id="rId3"/>
    <p:sldId id="260" r:id="rId4"/>
    <p:sldId id="296" r:id="rId5"/>
    <p:sldId id="309" r:id="rId6"/>
    <p:sldId id="308" r:id="rId7"/>
    <p:sldId id="298" r:id="rId8"/>
    <p:sldId id="297" r:id="rId9"/>
    <p:sldId id="302" r:id="rId10"/>
    <p:sldId id="307" r:id="rId11"/>
    <p:sldId id="304" r:id="rId12"/>
    <p:sldId id="303" r:id="rId13"/>
    <p:sldId id="305" r:id="rId14"/>
    <p:sldId id="31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421C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336" y="-10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5" d="100"/>
          <a:sy n="75" d="100"/>
        </p:scale>
        <p:origin x="-96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2C86B-728F-4144-8E0A-46CFA0487ABA}" type="datetimeFigureOut">
              <a:rPr lang="en-US" smtClean="0"/>
              <a:t>7/29/2014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FDB2CA-4B3F-405C-968B-8AEC7410EA10}" type="slidenum">
              <a:rPr lang="en-US" smtClean="0"/>
              <a:t>‹#›</a:t>
            </a:fld>
            <a:endParaRPr lang="en-US"/>
          </a:p>
        </p:txBody>
      </p:sp>
    </p:spTree>
    <p:extLst>
      <p:ext uri="{BB962C8B-B14F-4D97-AF65-F5344CB8AC3E}">
        <p14:creationId xmlns:p14="http://schemas.microsoft.com/office/powerpoint/2010/main" val="2758627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smtClean="0"/>
              <a:t>This presentation will outline connections between the Climate Literacy Ambassadors community and ESIP Teacher Workshops before delving into details about the new iPad Library and </a:t>
            </a:r>
            <a:r>
              <a:rPr lang="en-US" dirty="0" err="1" smtClean="0"/>
              <a:t>SatCam</a:t>
            </a:r>
            <a:r>
              <a:rPr lang="en-US" dirty="0" smtClean="0"/>
              <a:t>. We will discuss considerations and challenges related to a technology loaning library, software recoding to HTML5, and some advantages and limitations related to </a:t>
            </a:r>
            <a:r>
              <a:rPr lang="en-US" dirty="0" err="1" smtClean="0"/>
              <a:t>iPads</a:t>
            </a:r>
            <a:r>
              <a:rPr lang="en-US" dirty="0" smtClean="0"/>
              <a:t>. We will also share feedback acquired over the fall from ESIP Educators using the </a:t>
            </a:r>
            <a:r>
              <a:rPr lang="en-US" dirty="0" err="1" smtClean="0"/>
              <a:t>SatCam</a:t>
            </a:r>
            <a:r>
              <a:rPr lang="en-US" dirty="0" smtClean="0"/>
              <a:t> App with their students with the </a:t>
            </a:r>
            <a:r>
              <a:rPr lang="en-US" dirty="0" err="1" smtClean="0"/>
              <a:t>iPads</a:t>
            </a:r>
            <a:r>
              <a:rPr lang="en-US" dirty="0" smtClean="0"/>
              <a:t> they borrowed (like books) from the CIMSS iPad Library</a:t>
            </a:r>
          </a:p>
          <a:p>
            <a:endParaRPr lang="en-US" dirty="0"/>
          </a:p>
        </p:txBody>
      </p:sp>
      <p:sp>
        <p:nvSpPr>
          <p:cNvPr id="4" name="Slide Number Placeholder 3"/>
          <p:cNvSpPr>
            <a:spLocks noGrp="1"/>
          </p:cNvSpPr>
          <p:nvPr>
            <p:ph type="sldNum" sz="quarter" idx="10"/>
          </p:nvPr>
        </p:nvSpPr>
        <p:spPr/>
        <p:txBody>
          <a:bodyPr/>
          <a:lstStyle/>
          <a:p>
            <a:fld id="{A6FDB2CA-4B3F-405C-968B-8AEC7410EA10}" type="slidenum">
              <a:rPr lang="en-US" smtClean="0"/>
              <a:t>1</a:t>
            </a:fld>
            <a:endParaRPr lang="en-US"/>
          </a:p>
        </p:txBody>
      </p:sp>
    </p:spTree>
    <p:extLst>
      <p:ext uri="{BB962C8B-B14F-4D97-AF65-F5344CB8AC3E}">
        <p14:creationId xmlns:p14="http://schemas.microsoft.com/office/powerpoint/2010/main" val="2576822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1413B5C-ACBF-4EF2-AE1F-5785DA6EBD18}" type="slidenum">
              <a:rPr lang="en-US" smtClean="0"/>
              <a:pPr eaLnBrk="1" hangingPunct="1"/>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road to today’s weather satellite technology began in Madison, WI more than half a century ago. </a:t>
            </a:r>
            <a:r>
              <a:rPr lang="en-US" dirty="0" err="1" smtClean="0"/>
              <a:t>Verner</a:t>
            </a:r>
            <a:r>
              <a:rPr lang="en-US" dirty="0" smtClean="0"/>
              <a:t> Suomi, a University of Wisconsin professor of meteorology, along with Robert Parent, a University of Wisconsin professor of electrical engineering, began devising experimental meteorological instruments to be launched into space in the 1950s. On 13 October 1959 Suomi and Parent achieved a major milestone when the first successful meteorological experiment was launched on Explorer 7. Their radiometer made it into orbit and operated as envisioned. A full scale model of the satellite and instrument is on display in the SSEC </a:t>
            </a:r>
          </a:p>
          <a:p>
            <a:endParaRPr lang="en-US" dirty="0"/>
          </a:p>
        </p:txBody>
      </p:sp>
      <p:sp>
        <p:nvSpPr>
          <p:cNvPr id="4" name="Slide Number Placeholder 3"/>
          <p:cNvSpPr>
            <a:spLocks noGrp="1"/>
          </p:cNvSpPr>
          <p:nvPr>
            <p:ph type="sldNum" sz="quarter" idx="10"/>
          </p:nvPr>
        </p:nvSpPr>
        <p:spPr/>
        <p:txBody>
          <a:bodyPr/>
          <a:lstStyle/>
          <a:p>
            <a:fld id="{A6FDB2CA-4B3F-405C-968B-8AEC7410EA10}" type="slidenum">
              <a:rPr lang="en-US" smtClean="0"/>
              <a:t>6</a:t>
            </a:fld>
            <a:endParaRPr lang="en-US"/>
          </a:p>
        </p:txBody>
      </p:sp>
    </p:spTree>
    <p:extLst>
      <p:ext uri="{BB962C8B-B14F-4D97-AF65-F5344CB8AC3E}">
        <p14:creationId xmlns:p14="http://schemas.microsoft.com/office/powerpoint/2010/main" val="65912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endParaRPr lang="en-US" smtClean="0"/>
          </a:p>
          <a:p>
            <a:r>
              <a:rPr lang="en-US" smtClean="0"/>
              <a:t>Education Proving Ground – small but strong:</a:t>
            </a:r>
          </a:p>
          <a:p>
            <a:r>
              <a:rPr lang="en-US" smtClean="0"/>
              <a:t>Our current plan is to engage six dedicated teachers; three teams of two colleagues working in the same school system, one team from California, one team from Wisconsin and team from Florida. This core group of six teachers would work with CIMSS until and after the 2015 launch date. Our long term goal is to have teachers attend the launch, working in collaboration with Prof Rusher, CIMSS scientists and Dr. Nina Jackson. </a:t>
            </a:r>
          </a:p>
          <a:p>
            <a:endParaRPr lang="en-US" smtClean="0"/>
          </a:p>
        </p:txBody>
      </p:sp>
      <p:sp>
        <p:nvSpPr>
          <p:cNvPr id="819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A9CC4908-B99E-4AC8-A533-8F90DCB1AE5F}" type="slidenum">
              <a:rPr lang="en-US" smtClean="0"/>
              <a:pPr eaLnBrk="1" hangingPunct="1"/>
              <a:t>10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smtClean="0"/>
              <a:t>This presentation will outline connections between the Climate Literacy Ambassadors community and ESIP Teacher Workshops before delving into details about the new iPad Library and </a:t>
            </a:r>
            <a:r>
              <a:rPr lang="en-US" dirty="0" err="1" smtClean="0"/>
              <a:t>SatCam</a:t>
            </a:r>
            <a:r>
              <a:rPr lang="en-US" dirty="0" smtClean="0"/>
              <a:t>. We will discuss considerations and challenges related to a technology loaning library, software recoding to HTML5, and some advantages and limitations related to </a:t>
            </a:r>
            <a:r>
              <a:rPr lang="en-US" dirty="0" err="1" smtClean="0"/>
              <a:t>iPads</a:t>
            </a:r>
            <a:r>
              <a:rPr lang="en-US" dirty="0" smtClean="0"/>
              <a:t>. We will also share feedback acquired over the fall from ESIP Educators using the </a:t>
            </a:r>
            <a:r>
              <a:rPr lang="en-US" dirty="0" err="1" smtClean="0"/>
              <a:t>SatCam</a:t>
            </a:r>
            <a:r>
              <a:rPr lang="en-US" dirty="0" smtClean="0"/>
              <a:t> App with their students with the </a:t>
            </a:r>
            <a:r>
              <a:rPr lang="en-US" dirty="0" err="1" smtClean="0"/>
              <a:t>iPads</a:t>
            </a:r>
            <a:r>
              <a:rPr lang="en-US" dirty="0" smtClean="0"/>
              <a:t> they borrowed (like books) from the CIMSS iPad Library</a:t>
            </a:r>
          </a:p>
          <a:p>
            <a:endParaRPr lang="en-US" dirty="0"/>
          </a:p>
        </p:txBody>
      </p:sp>
      <p:sp>
        <p:nvSpPr>
          <p:cNvPr id="4" name="Slide Number Placeholder 3"/>
          <p:cNvSpPr>
            <a:spLocks noGrp="1"/>
          </p:cNvSpPr>
          <p:nvPr>
            <p:ph type="sldNum" sz="quarter" idx="10"/>
          </p:nvPr>
        </p:nvSpPr>
        <p:spPr/>
        <p:txBody>
          <a:bodyPr/>
          <a:lstStyle/>
          <a:p>
            <a:fld id="{A6FDB2CA-4B3F-405C-968B-8AEC7410EA10}" type="slidenum">
              <a:rPr lang="en-US" smtClean="0"/>
              <a:t>14</a:t>
            </a:fld>
            <a:endParaRPr lang="en-US"/>
          </a:p>
        </p:txBody>
      </p:sp>
    </p:spTree>
    <p:extLst>
      <p:ext uri="{BB962C8B-B14F-4D97-AF65-F5344CB8AC3E}">
        <p14:creationId xmlns:p14="http://schemas.microsoft.com/office/powerpoint/2010/main" val="257682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B72086-8C10-4B56-8DBD-A0EA0EC098A0}"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AF3F6-D0A6-44D7-B6C1-F0B137BD692E}" type="slidenum">
              <a:rPr lang="en-US" smtClean="0"/>
              <a:t>‹#›</a:t>
            </a:fld>
            <a:endParaRPr lang="en-US"/>
          </a:p>
        </p:txBody>
      </p:sp>
    </p:spTree>
    <p:extLst>
      <p:ext uri="{BB962C8B-B14F-4D97-AF65-F5344CB8AC3E}">
        <p14:creationId xmlns:p14="http://schemas.microsoft.com/office/powerpoint/2010/main" val="265679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B72086-8C10-4B56-8DBD-A0EA0EC098A0}"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AF3F6-D0A6-44D7-B6C1-F0B137BD692E}" type="slidenum">
              <a:rPr lang="en-US" smtClean="0"/>
              <a:t>‹#›</a:t>
            </a:fld>
            <a:endParaRPr lang="en-US"/>
          </a:p>
        </p:txBody>
      </p:sp>
    </p:spTree>
    <p:extLst>
      <p:ext uri="{BB962C8B-B14F-4D97-AF65-F5344CB8AC3E}">
        <p14:creationId xmlns:p14="http://schemas.microsoft.com/office/powerpoint/2010/main" val="271860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B72086-8C10-4B56-8DBD-A0EA0EC098A0}"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AF3F6-D0A6-44D7-B6C1-F0B137BD692E}" type="slidenum">
              <a:rPr lang="en-US" smtClean="0"/>
              <a:t>‹#›</a:t>
            </a:fld>
            <a:endParaRPr lang="en-US"/>
          </a:p>
        </p:txBody>
      </p:sp>
    </p:spTree>
    <p:extLst>
      <p:ext uri="{BB962C8B-B14F-4D97-AF65-F5344CB8AC3E}">
        <p14:creationId xmlns:p14="http://schemas.microsoft.com/office/powerpoint/2010/main" val="184594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B72086-8C10-4B56-8DBD-A0EA0EC098A0}"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AF3F6-D0A6-44D7-B6C1-F0B137BD692E}"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93" y="6035040"/>
            <a:ext cx="1131216" cy="822960"/>
          </a:xfrm>
          <a:prstGeom prst="rect">
            <a:avLst/>
          </a:prstGeom>
        </p:spPr>
      </p:pic>
    </p:spTree>
    <p:extLst>
      <p:ext uri="{BB962C8B-B14F-4D97-AF65-F5344CB8AC3E}">
        <p14:creationId xmlns:p14="http://schemas.microsoft.com/office/powerpoint/2010/main" val="28309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B72086-8C10-4B56-8DBD-A0EA0EC098A0}"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AF3F6-D0A6-44D7-B6C1-F0B137BD692E}" type="slidenum">
              <a:rPr lang="en-US" smtClean="0"/>
              <a:t>‹#›</a:t>
            </a:fld>
            <a:endParaRPr lang="en-US"/>
          </a:p>
        </p:txBody>
      </p:sp>
    </p:spTree>
    <p:extLst>
      <p:ext uri="{BB962C8B-B14F-4D97-AF65-F5344CB8AC3E}">
        <p14:creationId xmlns:p14="http://schemas.microsoft.com/office/powerpoint/2010/main" val="196292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B72086-8C10-4B56-8DBD-A0EA0EC098A0}" type="datetimeFigureOut">
              <a:rPr lang="en-US" smtClean="0"/>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AF3F6-D0A6-44D7-B6C1-F0B137BD692E}" type="slidenum">
              <a:rPr lang="en-US" smtClean="0"/>
              <a:t>‹#›</a:t>
            </a:fld>
            <a:endParaRPr lang="en-US"/>
          </a:p>
        </p:txBody>
      </p:sp>
    </p:spTree>
    <p:extLst>
      <p:ext uri="{BB962C8B-B14F-4D97-AF65-F5344CB8AC3E}">
        <p14:creationId xmlns:p14="http://schemas.microsoft.com/office/powerpoint/2010/main" val="2424416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B72086-8C10-4B56-8DBD-A0EA0EC098A0}" type="datetimeFigureOut">
              <a:rPr lang="en-US" smtClean="0"/>
              <a:t>7/29/2014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3AF3F6-D0A6-44D7-B6C1-F0B137BD692E}" type="slidenum">
              <a:rPr lang="en-US" smtClean="0"/>
              <a:t>‹#›</a:t>
            </a:fld>
            <a:endParaRPr lang="en-US"/>
          </a:p>
        </p:txBody>
      </p:sp>
    </p:spTree>
    <p:extLst>
      <p:ext uri="{BB962C8B-B14F-4D97-AF65-F5344CB8AC3E}">
        <p14:creationId xmlns:p14="http://schemas.microsoft.com/office/powerpoint/2010/main" val="4113236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B72086-8C10-4B56-8DBD-A0EA0EC098A0}" type="datetimeFigureOut">
              <a:rPr lang="en-US" smtClean="0"/>
              <a:t>7/29/2014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3AF3F6-D0A6-44D7-B6C1-F0B137BD692E}" type="slidenum">
              <a:rPr lang="en-US" smtClean="0"/>
              <a:t>‹#›</a:t>
            </a:fld>
            <a:endParaRPr lang="en-US"/>
          </a:p>
        </p:txBody>
      </p:sp>
    </p:spTree>
    <p:extLst>
      <p:ext uri="{BB962C8B-B14F-4D97-AF65-F5344CB8AC3E}">
        <p14:creationId xmlns:p14="http://schemas.microsoft.com/office/powerpoint/2010/main" val="415810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72086-8C10-4B56-8DBD-A0EA0EC098A0}" type="datetimeFigureOut">
              <a:rPr lang="en-US" smtClean="0"/>
              <a:t>7/29/2014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3AF3F6-D0A6-44D7-B6C1-F0B137BD692E}" type="slidenum">
              <a:rPr lang="en-US" smtClean="0"/>
              <a:t>‹#›</a:t>
            </a:fld>
            <a:endParaRPr lang="en-US"/>
          </a:p>
        </p:txBody>
      </p:sp>
    </p:spTree>
    <p:extLst>
      <p:ext uri="{BB962C8B-B14F-4D97-AF65-F5344CB8AC3E}">
        <p14:creationId xmlns:p14="http://schemas.microsoft.com/office/powerpoint/2010/main" val="370088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B72086-8C10-4B56-8DBD-A0EA0EC098A0}" type="datetimeFigureOut">
              <a:rPr lang="en-US" smtClean="0"/>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AF3F6-D0A6-44D7-B6C1-F0B137BD692E}" type="slidenum">
              <a:rPr lang="en-US" smtClean="0"/>
              <a:t>‹#›</a:t>
            </a:fld>
            <a:endParaRPr lang="en-US"/>
          </a:p>
        </p:txBody>
      </p:sp>
    </p:spTree>
    <p:extLst>
      <p:ext uri="{BB962C8B-B14F-4D97-AF65-F5344CB8AC3E}">
        <p14:creationId xmlns:p14="http://schemas.microsoft.com/office/powerpoint/2010/main" val="240681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B72086-8C10-4B56-8DBD-A0EA0EC098A0}" type="datetimeFigureOut">
              <a:rPr lang="en-US" smtClean="0"/>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AF3F6-D0A6-44D7-B6C1-F0B137BD692E}" type="slidenum">
              <a:rPr lang="en-US" smtClean="0"/>
              <a:t>‹#›</a:t>
            </a:fld>
            <a:endParaRPr lang="en-US"/>
          </a:p>
        </p:txBody>
      </p:sp>
    </p:spTree>
    <p:extLst>
      <p:ext uri="{BB962C8B-B14F-4D97-AF65-F5344CB8AC3E}">
        <p14:creationId xmlns:p14="http://schemas.microsoft.com/office/powerpoint/2010/main" val="4281536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72086-8C10-4B56-8DBD-A0EA0EC098A0}" type="datetimeFigureOut">
              <a:rPr lang="en-US" smtClean="0"/>
              <a:t>7/29/2014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AF3F6-D0A6-44D7-B6C1-F0B137BD692E}" type="slidenum">
              <a:rPr lang="en-US" smtClean="0"/>
              <a:t>‹#›</a:t>
            </a:fld>
            <a:endParaRPr lang="en-US"/>
          </a:p>
        </p:txBody>
      </p:sp>
    </p:spTree>
    <p:extLst>
      <p:ext uri="{BB962C8B-B14F-4D97-AF65-F5344CB8AC3E}">
        <p14:creationId xmlns:p14="http://schemas.microsoft.com/office/powerpoint/2010/main" val="289008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267663" y="5105400"/>
            <a:ext cx="6352337" cy="0"/>
          </a:xfrm>
          <a:prstGeom prst="line">
            <a:avLst/>
          </a:prstGeom>
          <a:ln w="4699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48174" y="2953941"/>
            <a:ext cx="7038658" cy="1846659"/>
          </a:xfrm>
          <a:prstGeom prst="rect">
            <a:avLst/>
          </a:prstGeom>
          <a:noFill/>
        </p:spPr>
        <p:txBody>
          <a:bodyPr wrap="none" rtlCol="0">
            <a:spAutoFit/>
          </a:bodyPr>
          <a:lstStyle/>
          <a:p>
            <a:pPr algn="ctr"/>
            <a:r>
              <a:rPr lang="en-US" sz="2400" dirty="0" smtClean="0"/>
              <a:t> </a:t>
            </a:r>
            <a:r>
              <a:rPr lang="en-US" sz="2400" b="1" dirty="0" smtClean="0"/>
              <a:t>Margaret Mooney</a:t>
            </a:r>
            <a:endParaRPr lang="en-US" sz="2400" baseline="30000" dirty="0" smtClean="0"/>
          </a:p>
          <a:p>
            <a:pPr algn="ctr"/>
            <a:endParaRPr lang="en-US" sz="900" baseline="30000" dirty="0" smtClean="0"/>
          </a:p>
          <a:p>
            <a:pPr algn="ctr"/>
            <a:r>
              <a:rPr lang="en-US" sz="2000" dirty="0" smtClean="0">
                <a:solidFill>
                  <a:prstClr val="black"/>
                </a:solidFill>
              </a:rPr>
              <a:t>Cooperative Institute for Meteorological Satellite Studies (CIMSS)</a:t>
            </a:r>
          </a:p>
          <a:p>
            <a:pPr algn="ctr"/>
            <a:r>
              <a:rPr lang="en-US" sz="2000" dirty="0" smtClean="0">
                <a:solidFill>
                  <a:prstClr val="black"/>
                </a:solidFill>
              </a:rPr>
              <a:t>Space Science and Engineering Center, (SSEC) </a:t>
            </a:r>
          </a:p>
          <a:p>
            <a:pPr algn="ctr"/>
            <a:r>
              <a:rPr lang="en-US" sz="2000" dirty="0" smtClean="0">
                <a:solidFill>
                  <a:prstClr val="black"/>
                </a:solidFill>
              </a:rPr>
              <a:t>University of Wisconsin-Madison</a:t>
            </a:r>
          </a:p>
          <a:p>
            <a:endParaRPr lang="en-US" sz="2400" dirty="0" smtClean="0">
              <a:solidFill>
                <a:prstClr val="black"/>
              </a:solidFill>
            </a:endParaRPr>
          </a:p>
        </p:txBody>
      </p:sp>
      <p:sp>
        <p:nvSpPr>
          <p:cNvPr id="2062" name="TextBox 2061"/>
          <p:cNvSpPr txBox="1"/>
          <p:nvPr/>
        </p:nvSpPr>
        <p:spPr>
          <a:xfrm>
            <a:off x="3681276" y="6504801"/>
            <a:ext cx="1957524" cy="276999"/>
          </a:xfrm>
          <a:prstGeom prst="rect">
            <a:avLst/>
          </a:prstGeom>
          <a:noFill/>
        </p:spPr>
        <p:txBody>
          <a:bodyPr wrap="none" rtlCol="0">
            <a:spAutoFit/>
          </a:bodyPr>
          <a:lstStyle/>
          <a:p>
            <a:r>
              <a:rPr lang="en-US" sz="1200" b="1" i="1" dirty="0" smtClean="0">
                <a:solidFill>
                  <a:schemeClr val="tx2">
                    <a:lumMod val="50000"/>
                  </a:schemeClr>
                </a:solidFill>
              </a:rPr>
              <a:t>Satellites &amp; Education XXVII</a:t>
            </a:r>
            <a:endParaRPr lang="en-US" sz="1200" b="1" i="1" dirty="0">
              <a:solidFill>
                <a:schemeClr val="tx2">
                  <a:lumMod val="50000"/>
                </a:schemeClr>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2824"/>
            <a:ext cx="697599" cy="70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1889" y="6077712"/>
            <a:ext cx="880111" cy="70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6127750"/>
            <a:ext cx="889000" cy="654050"/>
          </a:xfrm>
          <a:prstGeom prst="rect">
            <a:avLst/>
          </a:prstGeom>
        </p:spPr>
      </p:pic>
      <p:sp>
        <p:nvSpPr>
          <p:cNvPr id="9" name="Title 1"/>
          <p:cNvSpPr txBox="1">
            <a:spLocks/>
          </p:cNvSpPr>
          <p:nvPr/>
        </p:nvSpPr>
        <p:spPr>
          <a:xfrm>
            <a:off x="228600" y="457200"/>
            <a:ext cx="8763000" cy="11731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b="1" dirty="0" smtClean="0">
              <a:solidFill>
                <a:schemeClr val="tx2">
                  <a:lumMod val="75000"/>
                </a:schemeClr>
              </a:solidFill>
            </a:endParaRPr>
          </a:p>
          <a:p>
            <a:endParaRPr lang="en-US" sz="4000" b="1" dirty="0">
              <a:solidFill>
                <a:schemeClr val="tx2">
                  <a:lumMod val="75000"/>
                </a:schemeClr>
              </a:solidFill>
            </a:endParaRPr>
          </a:p>
          <a:p>
            <a:r>
              <a:rPr lang="en-US" sz="3700" b="1" dirty="0" smtClean="0">
                <a:solidFill>
                  <a:schemeClr val="tx2">
                    <a:lumMod val="75000"/>
                  </a:schemeClr>
                </a:solidFill>
                <a:latin typeface="Arial" pitchFamily="34" charset="0"/>
                <a:cs typeface="Arial" pitchFamily="34" charset="0"/>
              </a:rPr>
              <a:t>The CIMSS iPad Library </a:t>
            </a:r>
            <a:r>
              <a:rPr lang="en-US" sz="3700" b="1" dirty="0" smtClean="0">
                <a:solidFill>
                  <a:schemeClr val="tx2">
                    <a:lumMod val="75000"/>
                  </a:schemeClr>
                </a:solidFill>
                <a:latin typeface="Arial" pitchFamily="34" charset="0"/>
                <a:cs typeface="Arial" pitchFamily="34" charset="0"/>
              </a:rPr>
              <a:t>&amp; </a:t>
            </a:r>
            <a:r>
              <a:rPr lang="en-US" sz="3700" b="1" dirty="0" smtClean="0">
                <a:solidFill>
                  <a:schemeClr val="tx2">
                    <a:lumMod val="75000"/>
                  </a:schemeClr>
                </a:solidFill>
                <a:latin typeface="Arial" pitchFamily="34" charset="0"/>
                <a:cs typeface="Arial" pitchFamily="34" charset="0"/>
              </a:rPr>
              <a:t>the </a:t>
            </a:r>
          </a:p>
          <a:p>
            <a:r>
              <a:rPr lang="en-US" sz="3700" b="1" dirty="0" smtClean="0">
                <a:solidFill>
                  <a:schemeClr val="tx2">
                    <a:lumMod val="75000"/>
                  </a:schemeClr>
                </a:solidFill>
                <a:latin typeface="Arial" pitchFamily="34" charset="0"/>
                <a:cs typeface="Arial" pitchFamily="34" charset="0"/>
              </a:rPr>
              <a:t>GOES-R Education Proving Ground</a:t>
            </a:r>
          </a:p>
        </p:txBody>
      </p:sp>
    </p:spTree>
    <p:extLst>
      <p:ext uri="{BB962C8B-B14F-4D97-AF65-F5344CB8AC3E}">
        <p14:creationId xmlns:p14="http://schemas.microsoft.com/office/powerpoint/2010/main" val="3631288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8" y="6200775"/>
            <a:ext cx="957262" cy="609600"/>
          </a:xfrm>
          <a:prstGeom prst="rect">
            <a:avLst/>
          </a:prstGeom>
          <a:noFill/>
          <a:ln>
            <a:noFill/>
          </a:ln>
          <a:effectLst>
            <a:outerShdw dist="35921" dir="2700000" algn="ctr" rotWithShape="0">
              <a:schemeClr val="bg2">
                <a:alpha val="29999"/>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8" name="TextBox 4"/>
          <p:cNvSpPr txBox="1">
            <a:spLocks noChangeArrowheads="1"/>
          </p:cNvSpPr>
          <p:nvPr/>
        </p:nvSpPr>
        <p:spPr bwMode="auto">
          <a:xfrm>
            <a:off x="76200" y="533400"/>
            <a:ext cx="1847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400" b="1" dirty="0">
              <a:solidFill>
                <a:srgbClr val="21421E"/>
              </a:solidFill>
            </a:endParaRPr>
          </a:p>
          <a:p>
            <a:pPr eaLnBrk="1" hangingPunct="1"/>
            <a:endParaRPr lang="en-US" dirty="0"/>
          </a:p>
        </p:txBody>
      </p:sp>
      <p:sp>
        <p:nvSpPr>
          <p:cNvPr id="10" name="TextBox 9"/>
          <p:cNvSpPr txBox="1"/>
          <p:nvPr/>
        </p:nvSpPr>
        <p:spPr>
          <a:xfrm>
            <a:off x="127222" y="1576894"/>
            <a:ext cx="9092978" cy="3985706"/>
          </a:xfrm>
          <a:prstGeom prst="rect">
            <a:avLst/>
          </a:prstGeom>
          <a:noFill/>
        </p:spPr>
        <p:txBody>
          <a:bodyPr wrap="square">
            <a:spAutoFit/>
          </a:bodyPr>
          <a:lstStyle/>
          <a:p>
            <a:pPr>
              <a:defRPr/>
            </a:pPr>
            <a:r>
              <a:rPr lang="en-US" sz="2300" dirty="0">
                <a:solidFill>
                  <a:schemeClr val="accent2">
                    <a:lumMod val="75000"/>
                  </a:schemeClr>
                </a:solidFill>
                <a:latin typeface="Arial" pitchFamily="34" charset="0"/>
              </a:rPr>
              <a:t>Year 1: </a:t>
            </a:r>
          </a:p>
          <a:p>
            <a:pPr marL="285750" indent="-285750">
              <a:buFont typeface="Arial" pitchFamily="34" charset="0"/>
              <a:buChar char="•"/>
              <a:defRPr/>
            </a:pPr>
            <a:r>
              <a:rPr lang="en-US" sz="2300" dirty="0">
                <a:latin typeface="Arial" pitchFamily="34" charset="0"/>
              </a:rPr>
              <a:t>Updates &amp; revisions to </a:t>
            </a:r>
            <a:r>
              <a:rPr lang="en-US" sz="2300" i="1" dirty="0">
                <a:latin typeface="Arial" pitchFamily="34" charset="0"/>
              </a:rPr>
              <a:t>Satellite Meteorology for Grades 7-12</a:t>
            </a:r>
          </a:p>
          <a:p>
            <a:pPr>
              <a:defRPr/>
            </a:pPr>
            <a:r>
              <a:rPr lang="en-US" sz="2300" i="1" dirty="0">
                <a:latin typeface="Arial" pitchFamily="34" charset="0"/>
              </a:rPr>
              <a:t>	           </a:t>
            </a:r>
            <a:r>
              <a:rPr lang="en-US" sz="2300" i="1" dirty="0" smtClean="0">
                <a:latin typeface="Arial" pitchFamily="34" charset="0"/>
              </a:rPr>
              <a:t>  </a:t>
            </a:r>
            <a:r>
              <a:rPr lang="en-US" sz="2300" dirty="0">
                <a:solidFill>
                  <a:schemeClr val="accent2">
                    <a:lumMod val="75000"/>
                  </a:schemeClr>
                </a:solidFill>
                <a:latin typeface="Arial" pitchFamily="34" charset="0"/>
              </a:rPr>
              <a:t>http://cimss.ssec.wisc.edu/satmet/ </a:t>
            </a:r>
          </a:p>
          <a:p>
            <a:pPr>
              <a:defRPr/>
            </a:pPr>
            <a:r>
              <a:rPr lang="en-US" sz="2300" dirty="0">
                <a:solidFill>
                  <a:schemeClr val="accent2">
                    <a:lumMod val="75000"/>
                  </a:schemeClr>
                </a:solidFill>
                <a:latin typeface="Arial" pitchFamily="34" charset="0"/>
              </a:rPr>
              <a:t>Year 2: </a:t>
            </a:r>
          </a:p>
          <a:p>
            <a:pPr marL="285750" indent="-285750">
              <a:buFont typeface="Arial" pitchFamily="34" charset="0"/>
              <a:buChar char="•"/>
              <a:defRPr/>
            </a:pPr>
            <a:r>
              <a:rPr lang="en-US" sz="2300" dirty="0" smtClean="0">
                <a:latin typeface="Arial" pitchFamily="34" charset="0"/>
              </a:rPr>
              <a:t>Promote at AMS</a:t>
            </a:r>
            <a:r>
              <a:rPr lang="en-US" sz="2300" dirty="0">
                <a:latin typeface="Arial" pitchFamily="34" charset="0"/>
              </a:rPr>
              <a:t>, ESIP &amp; Satellite Educators </a:t>
            </a:r>
            <a:r>
              <a:rPr lang="en-US" sz="2300" dirty="0" smtClean="0">
                <a:latin typeface="Arial" pitchFamily="34" charset="0"/>
              </a:rPr>
              <a:t>Conference </a:t>
            </a:r>
            <a:endParaRPr lang="en-US" sz="2300" dirty="0">
              <a:latin typeface="Arial" pitchFamily="34" charset="0"/>
            </a:endParaRPr>
          </a:p>
          <a:p>
            <a:pPr marL="285750" indent="-285750">
              <a:buFont typeface="Arial" pitchFamily="34" charset="0"/>
              <a:buChar char="•"/>
              <a:defRPr/>
            </a:pPr>
            <a:r>
              <a:rPr lang="en-US" sz="2300" dirty="0">
                <a:latin typeface="Arial" pitchFamily="34" charset="0"/>
              </a:rPr>
              <a:t>Recruit Educators to </a:t>
            </a:r>
            <a:r>
              <a:rPr lang="en-US" sz="2300" dirty="0" smtClean="0">
                <a:latin typeface="Arial" pitchFamily="34" charset="0"/>
              </a:rPr>
              <a:t>the </a:t>
            </a:r>
            <a:r>
              <a:rPr lang="en-US" sz="2300" b="1" dirty="0" smtClean="0">
                <a:latin typeface="Arial" pitchFamily="34" charset="0"/>
              </a:rPr>
              <a:t>GOES-R </a:t>
            </a:r>
            <a:r>
              <a:rPr lang="en-US" sz="2300" b="1" dirty="0">
                <a:latin typeface="Arial" pitchFamily="34" charset="0"/>
              </a:rPr>
              <a:t>Education Proving Ground </a:t>
            </a:r>
            <a:endParaRPr lang="en-US" sz="2300" dirty="0">
              <a:latin typeface="Arial" pitchFamily="34" charset="0"/>
            </a:endParaRPr>
          </a:p>
          <a:p>
            <a:pPr marL="285750" indent="-285750">
              <a:buFont typeface="Arial" pitchFamily="34" charset="0"/>
              <a:buChar char="•"/>
              <a:defRPr/>
            </a:pPr>
            <a:r>
              <a:rPr lang="en-US" sz="2300" dirty="0">
                <a:latin typeface="Arial" pitchFamily="34" charset="0"/>
              </a:rPr>
              <a:t>Develop pre and post-launch activities using existing GOES data</a:t>
            </a:r>
          </a:p>
          <a:p>
            <a:pPr>
              <a:defRPr/>
            </a:pPr>
            <a:endParaRPr lang="en-US" sz="2300" dirty="0">
              <a:latin typeface="Arial" pitchFamily="34" charset="0"/>
            </a:endParaRPr>
          </a:p>
          <a:p>
            <a:pPr>
              <a:defRPr/>
            </a:pPr>
            <a:r>
              <a:rPr lang="en-US" sz="2300" dirty="0">
                <a:solidFill>
                  <a:schemeClr val="accent2">
                    <a:lumMod val="75000"/>
                  </a:schemeClr>
                </a:solidFill>
                <a:latin typeface="Arial" pitchFamily="34" charset="0"/>
              </a:rPr>
              <a:t>Year 3: </a:t>
            </a:r>
            <a:r>
              <a:rPr lang="en-US" sz="2300" dirty="0" smtClean="0">
                <a:solidFill>
                  <a:schemeClr val="accent2">
                    <a:lumMod val="75000"/>
                  </a:schemeClr>
                </a:solidFill>
                <a:latin typeface="Arial" pitchFamily="34" charset="0"/>
              </a:rPr>
              <a:t>(now!)</a:t>
            </a:r>
            <a:endParaRPr lang="en-US" sz="2300" dirty="0">
              <a:solidFill>
                <a:schemeClr val="accent2">
                  <a:lumMod val="75000"/>
                </a:schemeClr>
              </a:solidFill>
              <a:latin typeface="Arial" pitchFamily="34" charset="0"/>
            </a:endParaRPr>
          </a:p>
          <a:p>
            <a:pPr marL="285750" indent="-285750">
              <a:buFont typeface="Arial" pitchFamily="34" charset="0"/>
              <a:buChar char="•"/>
              <a:defRPr/>
            </a:pPr>
            <a:r>
              <a:rPr lang="en-US" sz="2300" dirty="0" smtClean="0">
                <a:latin typeface="Arial" pitchFamily="34" charset="0"/>
              </a:rPr>
              <a:t>Develop and test activities and lesson plans </a:t>
            </a:r>
          </a:p>
          <a:p>
            <a:pPr marL="285750" indent="-285750">
              <a:buFont typeface="Arial" pitchFamily="34" charset="0"/>
              <a:buChar char="•"/>
              <a:defRPr/>
            </a:pPr>
            <a:r>
              <a:rPr lang="en-US" sz="2300" dirty="0" smtClean="0">
                <a:latin typeface="Arial" pitchFamily="34" charset="0"/>
              </a:rPr>
              <a:t>Plan launch and post-launch activities</a:t>
            </a:r>
            <a:endParaRPr lang="en-US" sz="2300" dirty="0">
              <a:latin typeface="Arial" pitchFamily="34" charset="0"/>
            </a:endParaRPr>
          </a:p>
        </p:txBody>
      </p:sp>
      <p:sp>
        <p:nvSpPr>
          <p:cNvPr id="2" name="Rectangle 1"/>
          <p:cNvSpPr/>
          <p:nvPr/>
        </p:nvSpPr>
        <p:spPr>
          <a:xfrm>
            <a:off x="381000" y="200561"/>
            <a:ext cx="8382000" cy="1323439"/>
          </a:xfrm>
          <a:prstGeom prst="rect">
            <a:avLst/>
          </a:prstGeom>
        </p:spPr>
        <p:txBody>
          <a:bodyPr wrap="square">
            <a:spAutoFit/>
          </a:bodyPr>
          <a:lstStyle/>
          <a:p>
            <a:pPr algn="ctr"/>
            <a:r>
              <a:rPr lang="en-US" sz="4000" dirty="0">
                <a:latin typeface="Arial" pitchFamily="34" charset="0"/>
                <a:cs typeface="Arial" pitchFamily="34" charset="0"/>
              </a:rPr>
              <a:t>GOES-R Education Proving Ground </a:t>
            </a:r>
            <a:br>
              <a:rPr lang="en-US" sz="4000" dirty="0">
                <a:latin typeface="Arial" pitchFamily="34" charset="0"/>
                <a:cs typeface="Arial" pitchFamily="34" charset="0"/>
              </a:rPr>
            </a:br>
            <a:r>
              <a:rPr lang="en-US" sz="2000" i="1" dirty="0">
                <a:latin typeface="Arial" pitchFamily="34" charset="0"/>
                <a:cs typeface="Arial" pitchFamily="34" charset="0"/>
              </a:rPr>
              <a:t>some background</a:t>
            </a:r>
            <a:br>
              <a:rPr lang="en-US" sz="2000" i="1" dirty="0">
                <a:latin typeface="Arial" pitchFamily="34" charset="0"/>
                <a:cs typeface="Arial" pitchFamily="34" charset="0"/>
              </a:rPr>
            </a:br>
            <a:endParaRPr lang="en-US" sz="2000" i="1" dirty="0">
              <a:latin typeface="Arial" pitchFamily="34" charset="0"/>
              <a:cs typeface="Arial" pitchFamily="34" charset="0"/>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6092824"/>
            <a:ext cx="697599" cy="70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222" y="5973952"/>
            <a:ext cx="1084370" cy="822960"/>
          </a:xfrm>
          <a:prstGeom prst="rect">
            <a:avLst/>
          </a:prstGeom>
        </p:spPr>
      </p:pic>
    </p:spTree>
    <p:extLst>
      <p:ext uri="{BB962C8B-B14F-4D97-AF65-F5344CB8AC3E}">
        <p14:creationId xmlns:p14="http://schemas.microsoft.com/office/powerpoint/2010/main" val="3364484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914400"/>
          </a:xfrm>
        </p:spPr>
        <p:txBody>
          <a:bodyPr>
            <a:normAutofit fontScale="90000"/>
          </a:bodyPr>
          <a:lstStyle/>
          <a:p>
            <a:r>
              <a:rPr lang="en-US" dirty="0" smtClean="0"/>
              <a:t>Satellite Meteorology for Grades 7-12</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085202"/>
            <a:ext cx="69532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731520"/>
            <a:ext cx="5015000" cy="6126480"/>
          </a:xfrm>
          <a:prstGeom prst="rect">
            <a:avLst/>
          </a:prstGeom>
        </p:spPr>
      </p:pic>
      <p:sp>
        <p:nvSpPr>
          <p:cNvPr id="7" name="Oval 6"/>
          <p:cNvSpPr/>
          <p:nvPr/>
        </p:nvSpPr>
        <p:spPr>
          <a:xfrm>
            <a:off x="4876800" y="5486400"/>
            <a:ext cx="15240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7" idx="7"/>
          </p:cNvCxnSpPr>
          <p:nvPr/>
        </p:nvCxnSpPr>
        <p:spPr>
          <a:xfrm flipH="1">
            <a:off x="6177615" y="4114800"/>
            <a:ext cx="1123385" cy="1505511"/>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62800" y="2866072"/>
            <a:ext cx="1954125" cy="1477328"/>
          </a:xfrm>
          <a:prstGeom prst="rect">
            <a:avLst/>
          </a:prstGeom>
          <a:noFill/>
        </p:spPr>
        <p:txBody>
          <a:bodyPr wrap="none" rtlCol="0">
            <a:spAutoFit/>
          </a:bodyPr>
          <a:lstStyle/>
          <a:p>
            <a:r>
              <a:rPr lang="en-US" dirty="0" smtClean="0"/>
              <a:t>NEW MODULE!</a:t>
            </a:r>
          </a:p>
          <a:p>
            <a:r>
              <a:rPr lang="en-US" dirty="0" smtClean="0"/>
              <a:t>Next Gen Satellites</a:t>
            </a:r>
          </a:p>
          <a:p>
            <a:pPr marL="285750" indent="-285750">
              <a:buFont typeface="Arial" pitchFamily="34" charset="0"/>
              <a:buChar char="•"/>
            </a:pPr>
            <a:r>
              <a:rPr lang="en-US" dirty="0" smtClean="0"/>
              <a:t>Suomi NPP</a:t>
            </a:r>
          </a:p>
          <a:p>
            <a:pPr marL="285750" indent="-285750">
              <a:buFont typeface="Arial" pitchFamily="34" charset="0"/>
              <a:buChar char="•"/>
            </a:pPr>
            <a:r>
              <a:rPr lang="en-US" dirty="0" smtClean="0"/>
              <a:t>JPSS</a:t>
            </a:r>
          </a:p>
          <a:p>
            <a:pPr marL="285750" indent="-285750">
              <a:buFont typeface="Arial" pitchFamily="34" charset="0"/>
              <a:buChar char="•"/>
            </a:pPr>
            <a:r>
              <a:rPr lang="en-US" dirty="0" smtClean="0"/>
              <a:t>GOES-R</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41" y="2718364"/>
            <a:ext cx="2056659" cy="177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90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0"/>
            <a:ext cx="6767762" cy="6858000"/>
          </a:xfr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5943600"/>
            <a:ext cx="878794"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389639" y="6488668"/>
            <a:ext cx="4364721" cy="369332"/>
          </a:xfrm>
          <a:prstGeom prst="rect">
            <a:avLst/>
          </a:prstGeom>
        </p:spPr>
        <p:txBody>
          <a:bodyPr wrap="none">
            <a:spAutoFit/>
          </a:bodyPr>
          <a:lstStyle/>
          <a:p>
            <a:r>
              <a:rPr lang="en-US" i="1" dirty="0">
                <a:solidFill>
                  <a:schemeClr val="bg1"/>
                </a:solidFill>
              </a:rPr>
              <a:t>http://cimss.ssec.wisc.edu/education/goesr</a:t>
            </a:r>
            <a:r>
              <a:rPr lang="en-US" i="1" dirty="0"/>
              <a:t>/</a:t>
            </a:r>
          </a:p>
        </p:txBody>
      </p:sp>
    </p:spTree>
    <p:extLst>
      <p:ext uri="{BB962C8B-B14F-4D97-AF65-F5344CB8AC3E}">
        <p14:creationId xmlns:p14="http://schemas.microsoft.com/office/powerpoint/2010/main" val="100574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76200"/>
            <a:ext cx="9003399" cy="1143000"/>
          </a:xfrm>
        </p:spPr>
        <p:txBody>
          <a:bodyPr>
            <a:normAutofit/>
          </a:bodyPr>
          <a:lstStyle/>
          <a:p>
            <a:r>
              <a:rPr lang="en-US" dirty="0" smtClean="0"/>
              <a:t>GOES-R Educators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2824"/>
            <a:ext cx="697599" cy="70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596" y="6142443"/>
            <a:ext cx="1004704" cy="639357"/>
          </a:xfrm>
          <a:prstGeom prst="rect">
            <a:avLst/>
          </a:prstGeom>
        </p:spPr>
      </p:pic>
      <p:sp>
        <p:nvSpPr>
          <p:cNvPr id="9" name="Rectangle 8"/>
          <p:cNvSpPr/>
          <p:nvPr/>
        </p:nvSpPr>
        <p:spPr>
          <a:xfrm>
            <a:off x="152400" y="5081826"/>
            <a:ext cx="8915400" cy="861774"/>
          </a:xfrm>
          <a:prstGeom prst="rect">
            <a:avLst/>
          </a:prstGeom>
        </p:spPr>
        <p:txBody>
          <a:bodyPr wrap="square">
            <a:spAutoFit/>
          </a:bodyPr>
          <a:lstStyle/>
          <a:p>
            <a:r>
              <a:rPr lang="en-US" sz="2500" dirty="0"/>
              <a:t>Our goal is to prepare the education community to be </a:t>
            </a:r>
            <a:r>
              <a:rPr lang="en-US" sz="2500" b="1" i="1" dirty="0"/>
              <a:t>launch ready</a:t>
            </a:r>
            <a:r>
              <a:rPr lang="en-US" sz="2500" b="1" dirty="0"/>
              <a:t> </a:t>
            </a:r>
            <a:r>
              <a:rPr lang="en-US" sz="2500" dirty="0"/>
              <a:t>for </a:t>
            </a:r>
            <a:r>
              <a:rPr lang="en-US" sz="2500" dirty="0" smtClean="0"/>
              <a:t>imagery </a:t>
            </a:r>
            <a:r>
              <a:rPr lang="en-US" sz="2500" dirty="0"/>
              <a:t>and </a:t>
            </a:r>
            <a:r>
              <a:rPr lang="en-US" sz="2500" dirty="0" smtClean="0"/>
              <a:t>products </a:t>
            </a:r>
            <a:r>
              <a:rPr lang="en-US" sz="2500" dirty="0"/>
              <a:t>that will be available in the </a:t>
            </a:r>
            <a:r>
              <a:rPr lang="en-US" sz="2500" dirty="0" smtClean="0"/>
              <a:t>GOES-R </a:t>
            </a:r>
            <a:r>
              <a:rPr lang="en-US" sz="2500" dirty="0"/>
              <a:t>era. </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347" y="1447800"/>
            <a:ext cx="85325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940" y="2667000"/>
            <a:ext cx="62177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3886200"/>
            <a:ext cx="7318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47800" y="1475125"/>
            <a:ext cx="7239000" cy="3477875"/>
          </a:xfrm>
          <a:prstGeom prst="rect">
            <a:avLst/>
          </a:prstGeom>
        </p:spPr>
        <p:txBody>
          <a:bodyPr wrap="square">
            <a:spAutoFit/>
          </a:bodyPr>
          <a:lstStyle/>
          <a:p>
            <a:r>
              <a:rPr lang="en-US" sz="2000" dirty="0">
                <a:latin typeface="Arial" pitchFamily="34" charset="0"/>
                <a:cs typeface="Arial" pitchFamily="34" charset="0"/>
              </a:rPr>
              <a:t>WISCONSIN </a:t>
            </a:r>
          </a:p>
          <a:p>
            <a:pPr marL="457200" indent="-457200"/>
            <a:r>
              <a:rPr lang="en-US" sz="2000" dirty="0">
                <a:latin typeface="Arial" pitchFamily="34" charset="0"/>
                <a:cs typeface="Arial" pitchFamily="34" charset="0"/>
              </a:rPr>
              <a:t>Craig Phillips – Baraboo Middle School </a:t>
            </a:r>
          </a:p>
          <a:p>
            <a:pPr marL="457200" indent="-457200"/>
            <a:r>
              <a:rPr lang="en-US" sz="2000" dirty="0">
                <a:latin typeface="Arial" pitchFamily="34" charset="0"/>
                <a:cs typeface="Arial" pitchFamily="34" charset="0"/>
              </a:rPr>
              <a:t>Brian </a:t>
            </a:r>
            <a:r>
              <a:rPr lang="en-US" sz="2000" dirty="0" err="1">
                <a:latin typeface="Arial" pitchFamily="34" charset="0"/>
                <a:cs typeface="Arial" pitchFamily="34" charset="0"/>
              </a:rPr>
              <a:t>Witthun</a:t>
            </a:r>
            <a:r>
              <a:rPr lang="en-US" sz="2000" dirty="0">
                <a:latin typeface="Arial" pitchFamily="34" charset="0"/>
                <a:cs typeface="Arial" pitchFamily="34" charset="0"/>
              </a:rPr>
              <a:t> – Baraboo Middle School  </a:t>
            </a:r>
          </a:p>
          <a:p>
            <a:endParaRPr lang="en-US" sz="2000" dirty="0">
              <a:latin typeface="Arial" pitchFamily="34" charset="0"/>
              <a:cs typeface="Arial" pitchFamily="34" charset="0"/>
            </a:endParaRPr>
          </a:p>
          <a:p>
            <a:r>
              <a:rPr lang="en-US" sz="2000" dirty="0" smtClean="0">
                <a:latin typeface="Arial" pitchFamily="34" charset="0"/>
                <a:cs typeface="Arial" pitchFamily="34" charset="0"/>
              </a:rPr>
              <a:t>NEW </a:t>
            </a:r>
            <a:r>
              <a:rPr lang="en-US" sz="2000" dirty="0">
                <a:latin typeface="Arial" pitchFamily="34" charset="0"/>
                <a:cs typeface="Arial" pitchFamily="34" charset="0"/>
              </a:rPr>
              <a:t>JERSEY</a:t>
            </a:r>
          </a:p>
          <a:p>
            <a:r>
              <a:rPr lang="en-US" sz="2000" dirty="0">
                <a:latin typeface="Arial" pitchFamily="34" charset="0"/>
                <a:cs typeface="Arial" pitchFamily="34" charset="0"/>
              </a:rPr>
              <a:t>Peter </a:t>
            </a:r>
            <a:r>
              <a:rPr lang="en-US" sz="2000" dirty="0" err="1">
                <a:latin typeface="Arial" pitchFamily="34" charset="0"/>
                <a:cs typeface="Arial" pitchFamily="34" charset="0"/>
              </a:rPr>
              <a:t>Dorofy</a:t>
            </a:r>
            <a:r>
              <a:rPr lang="en-US" sz="2000" dirty="0">
                <a:latin typeface="Arial" pitchFamily="34" charset="0"/>
                <a:cs typeface="Arial" pitchFamily="34" charset="0"/>
              </a:rPr>
              <a:t> - Palmyra Cove Environmental </a:t>
            </a:r>
            <a:r>
              <a:rPr lang="en-US" sz="2000" dirty="0" smtClean="0">
                <a:latin typeface="Arial" pitchFamily="34" charset="0"/>
                <a:cs typeface="Arial" pitchFamily="34" charset="0"/>
              </a:rPr>
              <a:t>Discovery </a:t>
            </a:r>
            <a:r>
              <a:rPr lang="en-US" sz="2000" dirty="0">
                <a:latin typeface="Arial" pitchFamily="34" charset="0"/>
                <a:cs typeface="Arial" pitchFamily="34" charset="0"/>
              </a:rPr>
              <a:t>Center </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a:p>
            <a:r>
              <a:rPr lang="en-US" sz="2000" dirty="0">
                <a:latin typeface="Arial" pitchFamily="34" charset="0"/>
                <a:cs typeface="Arial" pitchFamily="34" charset="0"/>
              </a:rPr>
              <a:t>Vicky Gorman – Medford Memorial Middle School </a:t>
            </a:r>
          </a:p>
          <a:p>
            <a:endParaRPr lang="en-US" sz="2000" dirty="0">
              <a:latin typeface="Arial" pitchFamily="34" charset="0"/>
              <a:cs typeface="Arial" pitchFamily="34" charset="0"/>
            </a:endParaRPr>
          </a:p>
          <a:p>
            <a:r>
              <a:rPr lang="en-US" sz="2000" dirty="0">
                <a:latin typeface="Arial" pitchFamily="34" charset="0"/>
                <a:cs typeface="Arial" pitchFamily="34" charset="0"/>
              </a:rPr>
              <a:t>FLORIDA</a:t>
            </a:r>
          </a:p>
          <a:p>
            <a:r>
              <a:rPr lang="en-US" sz="2000" dirty="0">
                <a:latin typeface="Arial" pitchFamily="34" charset="0"/>
                <a:cs typeface="Arial" pitchFamily="34" charset="0"/>
              </a:rPr>
              <a:t>Charlotte </a:t>
            </a:r>
            <a:r>
              <a:rPr lang="en-US" sz="2000" dirty="0" err="1">
                <a:latin typeface="Arial" pitchFamily="34" charset="0"/>
                <a:cs typeface="Arial" pitchFamily="34" charset="0"/>
              </a:rPr>
              <a:t>Besse</a:t>
            </a:r>
            <a:r>
              <a:rPr lang="en-US" sz="2000" dirty="0">
                <a:latin typeface="Arial" pitchFamily="34" charset="0"/>
                <a:cs typeface="Arial" pitchFamily="34" charset="0"/>
              </a:rPr>
              <a:t> - New Smyrna Beach High School </a:t>
            </a:r>
          </a:p>
          <a:p>
            <a:r>
              <a:rPr lang="en-US" sz="2000" dirty="0">
                <a:latin typeface="Arial" pitchFamily="34" charset="0"/>
                <a:cs typeface="Arial" pitchFamily="34" charset="0"/>
              </a:rPr>
              <a:t>Amy Monahan -  Volusia County Schools STEM educato</a:t>
            </a:r>
            <a:r>
              <a:rPr lang="en-US" dirty="0"/>
              <a:t>r </a:t>
            </a:r>
          </a:p>
        </p:txBody>
      </p:sp>
    </p:spTree>
    <p:extLst>
      <p:ext uri="{BB962C8B-B14F-4D97-AF65-F5344CB8AC3E}">
        <p14:creationId xmlns:p14="http://schemas.microsoft.com/office/powerpoint/2010/main" val="2254470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6200"/>
            <a:ext cx="8763000" cy="11731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b="1" dirty="0" smtClean="0">
              <a:solidFill>
                <a:schemeClr val="tx2">
                  <a:lumMod val="75000"/>
                </a:schemeClr>
              </a:solidFill>
            </a:endParaRPr>
          </a:p>
          <a:p>
            <a:endParaRPr lang="en-US" sz="4000" b="1" dirty="0">
              <a:solidFill>
                <a:schemeClr val="tx2">
                  <a:lumMod val="75000"/>
                </a:schemeClr>
              </a:solidFill>
            </a:endParaRPr>
          </a:p>
          <a:p>
            <a:r>
              <a:rPr lang="en-US" sz="3700" b="1" dirty="0" smtClean="0">
                <a:solidFill>
                  <a:schemeClr val="tx2">
                    <a:lumMod val="75000"/>
                  </a:schemeClr>
                </a:solidFill>
                <a:latin typeface="Arial" pitchFamily="34" charset="0"/>
                <a:cs typeface="Arial" pitchFamily="34" charset="0"/>
              </a:rPr>
              <a:t>The CIMSS iPad Library </a:t>
            </a:r>
            <a:r>
              <a:rPr lang="en-US" sz="3700" b="1" dirty="0" smtClean="0">
                <a:solidFill>
                  <a:schemeClr val="tx2">
                    <a:lumMod val="75000"/>
                  </a:schemeClr>
                </a:solidFill>
                <a:latin typeface="Arial" pitchFamily="34" charset="0"/>
                <a:cs typeface="Arial" pitchFamily="34" charset="0"/>
              </a:rPr>
              <a:t>&amp; </a:t>
            </a:r>
            <a:r>
              <a:rPr lang="en-US" sz="3700" b="1" dirty="0" smtClean="0">
                <a:solidFill>
                  <a:schemeClr val="tx2">
                    <a:lumMod val="75000"/>
                  </a:schemeClr>
                </a:solidFill>
                <a:latin typeface="Arial" pitchFamily="34" charset="0"/>
                <a:cs typeface="Arial" pitchFamily="34" charset="0"/>
              </a:rPr>
              <a:t>the </a:t>
            </a:r>
          </a:p>
          <a:p>
            <a:r>
              <a:rPr lang="en-US" sz="3700" b="1" dirty="0" smtClean="0">
                <a:solidFill>
                  <a:schemeClr val="tx2">
                    <a:lumMod val="75000"/>
                  </a:schemeClr>
                </a:solidFill>
                <a:latin typeface="Arial" pitchFamily="34" charset="0"/>
                <a:cs typeface="Arial" pitchFamily="34" charset="0"/>
              </a:rPr>
              <a:t>GOES-R Education Proving Ground</a:t>
            </a:r>
          </a:p>
        </p:txBody>
      </p:sp>
      <p:sp>
        <p:nvSpPr>
          <p:cNvPr id="2062" name="TextBox 2061"/>
          <p:cNvSpPr txBox="1"/>
          <p:nvPr/>
        </p:nvSpPr>
        <p:spPr>
          <a:xfrm>
            <a:off x="3681276" y="6504801"/>
            <a:ext cx="1957524" cy="276999"/>
          </a:xfrm>
          <a:prstGeom prst="rect">
            <a:avLst/>
          </a:prstGeom>
          <a:noFill/>
        </p:spPr>
        <p:txBody>
          <a:bodyPr wrap="none" rtlCol="0">
            <a:spAutoFit/>
          </a:bodyPr>
          <a:lstStyle/>
          <a:p>
            <a:r>
              <a:rPr lang="en-US" sz="1200" b="1" i="1" dirty="0" smtClean="0">
                <a:solidFill>
                  <a:schemeClr val="tx2">
                    <a:lumMod val="50000"/>
                  </a:schemeClr>
                </a:solidFill>
              </a:rPr>
              <a:t>Satellites &amp; Education XXVII</a:t>
            </a:r>
            <a:endParaRPr lang="en-US" sz="1200" b="1" i="1" dirty="0">
              <a:solidFill>
                <a:schemeClr val="tx2">
                  <a:lumMod val="50000"/>
                </a:schemeClr>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2824"/>
            <a:ext cx="697599" cy="70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1889" y="6077712"/>
            <a:ext cx="880111" cy="70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6127750"/>
            <a:ext cx="889000" cy="654050"/>
          </a:xfrm>
          <a:prstGeom prst="rect">
            <a:avLst/>
          </a:prstGeom>
        </p:spPr>
      </p:pic>
      <p:sp>
        <p:nvSpPr>
          <p:cNvPr id="2" name="TextBox 1"/>
          <p:cNvSpPr txBox="1"/>
          <p:nvPr/>
        </p:nvSpPr>
        <p:spPr>
          <a:xfrm>
            <a:off x="533400" y="2550855"/>
            <a:ext cx="5753498" cy="2554545"/>
          </a:xfrm>
          <a:prstGeom prst="rect">
            <a:avLst/>
          </a:prstGeom>
          <a:noFill/>
        </p:spPr>
        <p:txBody>
          <a:bodyPr wrap="none" rtlCol="0">
            <a:spAutoFit/>
          </a:bodyPr>
          <a:lstStyle/>
          <a:p>
            <a:r>
              <a:rPr lang="en-US" sz="4000" dirty="0" smtClean="0">
                <a:latin typeface="Arial" pitchFamily="34" charset="0"/>
                <a:cs typeface="Arial" pitchFamily="34" charset="0"/>
              </a:rPr>
              <a:t>JOIN US!</a:t>
            </a:r>
          </a:p>
          <a:p>
            <a:pPr marL="571500" indent="-571500">
              <a:buFontTx/>
              <a:buChar char="-"/>
            </a:pPr>
            <a:r>
              <a:rPr lang="en-US" sz="4000" dirty="0" smtClean="0">
                <a:latin typeface="Arial" pitchFamily="34" charset="0"/>
                <a:cs typeface="Arial" pitchFamily="34" charset="0"/>
              </a:rPr>
              <a:t>Borrow an </a:t>
            </a:r>
            <a:r>
              <a:rPr lang="en-US" sz="4000" dirty="0" err="1" smtClean="0">
                <a:latin typeface="Arial" pitchFamily="34" charset="0"/>
                <a:cs typeface="Arial" pitchFamily="34" charset="0"/>
              </a:rPr>
              <a:t>iPad</a:t>
            </a:r>
            <a:r>
              <a:rPr lang="en-US" sz="4000" dirty="0" smtClean="0">
                <a:latin typeface="Arial" pitchFamily="34" charset="0"/>
                <a:cs typeface="Arial" pitchFamily="34" charset="0"/>
              </a:rPr>
              <a:t> </a:t>
            </a:r>
          </a:p>
          <a:p>
            <a:pPr marL="571500" indent="-571500">
              <a:buFontTx/>
              <a:buChar char="-"/>
            </a:pPr>
            <a:r>
              <a:rPr lang="en-US" sz="4000" dirty="0" smtClean="0">
                <a:latin typeface="Arial" pitchFamily="34" charset="0"/>
                <a:cs typeface="Arial" pitchFamily="34" charset="0"/>
              </a:rPr>
              <a:t>Test a lesson plan</a:t>
            </a:r>
          </a:p>
          <a:p>
            <a:pPr marL="571500" indent="-571500">
              <a:buFontTx/>
              <a:buChar char="-"/>
            </a:pPr>
            <a:r>
              <a:rPr lang="en-US" sz="4000" dirty="0" smtClean="0">
                <a:latin typeface="Arial" pitchFamily="34" charset="0"/>
                <a:cs typeface="Arial" pitchFamily="34" charset="0"/>
              </a:rPr>
              <a:t>Share the excitement!</a:t>
            </a:r>
            <a:endParaRPr lang="en-US" sz="4000" dirty="0">
              <a:latin typeface="Arial" pitchFamily="34" charset="0"/>
              <a:cs typeface="Arial" pitchFamily="34" charset="0"/>
            </a:endParaRPr>
          </a:p>
        </p:txBody>
      </p:sp>
      <p:pic>
        <p:nvPicPr>
          <p:cNvPr id="4098" name="Picture 2" descr="http://www.examiner.com/images/blog/wysiwyg/image/NOAA-N_prime_carleton_bailie_ula.jpg"/>
          <p:cNvPicPr>
            <a:picLocks noChangeAspect="1" noChangeArrowheads="1"/>
          </p:cNvPicPr>
          <p:nvPr/>
        </p:nvPicPr>
        <p:blipFill rotWithShape="1">
          <a:blip r:embed="rId6">
            <a:extLst>
              <a:ext uri="{28A0092B-C50C-407E-A947-70E740481C1C}">
                <a14:useLocalDpi xmlns:a14="http://schemas.microsoft.com/office/drawing/2010/main" val="0"/>
              </a:ext>
            </a:extLst>
          </a:blip>
          <a:srcRect l="38073" r="31220"/>
          <a:stretch/>
        </p:blipFill>
        <p:spPr bwMode="auto">
          <a:xfrm>
            <a:off x="6781800" y="2667000"/>
            <a:ext cx="1277826"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022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9788"/>
          </a:xfrm>
        </p:spPr>
        <p:txBody>
          <a:bodyPr>
            <a:normAutofit fontScale="90000"/>
          </a:bodyPr>
          <a:lstStyle/>
          <a:p>
            <a:pPr>
              <a:defRPr/>
            </a:pPr>
            <a:r>
              <a:rPr lang="en-US" sz="4900" dirty="0" smtClean="0">
                <a:solidFill>
                  <a:schemeClr val="tx2">
                    <a:lumMod val="75000"/>
                  </a:schemeClr>
                </a:solidFill>
                <a:effectLst>
                  <a:outerShdw blurRad="50800" dist="38100" dir="2700000" algn="tl" rotWithShape="0">
                    <a:prstClr val="black">
                      <a:alpha val="40000"/>
                    </a:prstClr>
                  </a:outerShdw>
                </a:effectLst>
              </a:rPr>
              <a:t>About </a:t>
            </a:r>
            <a:r>
              <a:rPr lang="en-US" sz="4900" dirty="0">
                <a:solidFill>
                  <a:schemeClr val="tx2">
                    <a:lumMod val="75000"/>
                  </a:schemeClr>
                </a:solidFill>
                <a:effectLst>
                  <a:outerShdw blurRad="50800" dist="38100" dir="2700000" algn="tl" rotWithShape="0">
                    <a:prstClr val="black">
                      <a:alpha val="40000"/>
                    </a:prstClr>
                  </a:outerShdw>
                </a:effectLst>
              </a:rPr>
              <a:t>CIMSS</a:t>
            </a:r>
            <a:br>
              <a:rPr lang="en-US" sz="4900" dirty="0">
                <a:solidFill>
                  <a:schemeClr val="tx2">
                    <a:lumMod val="75000"/>
                  </a:schemeClr>
                </a:solidFill>
                <a:effectLst>
                  <a:outerShdw blurRad="50800" dist="38100" dir="2700000" algn="tl" rotWithShape="0">
                    <a:prstClr val="black">
                      <a:alpha val="40000"/>
                    </a:prstClr>
                  </a:outerShdw>
                </a:effectLst>
              </a:rPr>
            </a:br>
            <a:r>
              <a:rPr lang="en-US" sz="2700" i="1" dirty="0" smtClean="0">
                <a:solidFill>
                  <a:schemeClr val="tx2">
                    <a:lumMod val="75000"/>
                  </a:schemeClr>
                </a:solidFill>
                <a:effectLst>
                  <a:outerShdw blurRad="50800" dist="38100" dir="2700000" algn="tl" rotWithShape="0">
                    <a:prstClr val="black">
                      <a:alpha val="40000"/>
                    </a:prstClr>
                  </a:outerShdw>
                </a:effectLst>
              </a:rPr>
              <a:t>Cooperative </a:t>
            </a:r>
            <a:r>
              <a:rPr lang="en-US" sz="2700" i="1" dirty="0">
                <a:solidFill>
                  <a:schemeClr val="tx2">
                    <a:lumMod val="75000"/>
                  </a:schemeClr>
                </a:solidFill>
                <a:effectLst>
                  <a:outerShdw blurRad="50800" dist="38100" dir="2700000" algn="tl" rotWithShape="0">
                    <a:prstClr val="black">
                      <a:alpha val="40000"/>
                    </a:prstClr>
                  </a:outerShdw>
                </a:effectLst>
              </a:rPr>
              <a:t>Institute for Meteorological Satellite </a:t>
            </a:r>
            <a:r>
              <a:rPr lang="en-US" sz="2700" i="1" dirty="0" smtClean="0">
                <a:solidFill>
                  <a:schemeClr val="tx2">
                    <a:lumMod val="75000"/>
                  </a:schemeClr>
                </a:solidFill>
                <a:effectLst>
                  <a:outerShdw blurRad="50800" dist="38100" dir="2700000" algn="tl" rotWithShape="0">
                    <a:prstClr val="black">
                      <a:alpha val="40000"/>
                    </a:prstClr>
                  </a:outerShdw>
                </a:effectLst>
              </a:rPr>
              <a:t>Studies</a:t>
            </a:r>
            <a:endParaRPr lang="en-US" sz="2700" i="1" dirty="0">
              <a:solidFill>
                <a:schemeClr val="tx2">
                  <a:lumMod val="75000"/>
                </a:schemeClr>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206375" y="1374775"/>
            <a:ext cx="6575425" cy="4111625"/>
          </a:xfrm>
        </p:spPr>
        <p:txBody>
          <a:bodyPr>
            <a:normAutofit fontScale="25000" lnSpcReduction="20000"/>
          </a:bodyPr>
          <a:lstStyle/>
          <a:p>
            <a:pPr marL="0" indent="0">
              <a:buFontTx/>
              <a:buNone/>
              <a:defRPr/>
            </a:pPr>
            <a:r>
              <a:rPr lang="en-US" sz="8800" b="1" dirty="0">
                <a:solidFill>
                  <a:schemeClr val="tx2">
                    <a:lumMod val="75000"/>
                  </a:schemeClr>
                </a:solidFill>
                <a:effectLst>
                  <a:outerShdw blurRad="50800" dist="38100" dir="2700000" algn="tl" rotWithShape="0">
                    <a:prstClr val="black">
                      <a:alpha val="40000"/>
                    </a:prstClr>
                  </a:outerShdw>
                </a:effectLst>
              </a:rPr>
              <a:t>CIMSS</a:t>
            </a:r>
            <a:r>
              <a:rPr lang="en-US" sz="8800" dirty="0">
                <a:solidFill>
                  <a:schemeClr val="tx2">
                    <a:lumMod val="75000"/>
                  </a:schemeClr>
                </a:solidFill>
                <a:effectLst>
                  <a:outerShdw blurRad="50800" dist="38100" dir="2700000" algn="tl" rotWithShape="0">
                    <a:prstClr val="black">
                      <a:alpha val="40000"/>
                    </a:prstClr>
                  </a:outerShdw>
                </a:effectLst>
              </a:rPr>
              <a:t> is a </a:t>
            </a:r>
            <a:r>
              <a:rPr lang="en-US" sz="8800" i="1" dirty="0">
                <a:solidFill>
                  <a:schemeClr val="tx2">
                    <a:lumMod val="75000"/>
                  </a:schemeClr>
                </a:solidFill>
                <a:effectLst>
                  <a:outerShdw blurRad="50800" dist="38100" dir="2700000" algn="tl" rotWithShape="0">
                    <a:prstClr val="black">
                      <a:alpha val="40000"/>
                    </a:prstClr>
                  </a:outerShdw>
                </a:effectLst>
              </a:rPr>
              <a:t>Cooperative Institute </a:t>
            </a:r>
            <a:r>
              <a:rPr lang="en-US" sz="8800" dirty="0" smtClean="0">
                <a:solidFill>
                  <a:schemeClr val="tx2">
                    <a:lumMod val="75000"/>
                  </a:schemeClr>
                </a:solidFill>
                <a:effectLst>
                  <a:outerShdw blurRad="50800" dist="38100" dir="2700000" algn="tl" rotWithShape="0">
                    <a:prstClr val="black">
                      <a:alpha val="40000"/>
                    </a:prstClr>
                  </a:outerShdw>
                </a:effectLst>
              </a:rPr>
              <a:t>between:</a:t>
            </a:r>
          </a:p>
          <a:p>
            <a:pPr lvl="1">
              <a:defRPr/>
            </a:pPr>
            <a:r>
              <a:rPr lang="en-US" sz="8800" b="1" dirty="0" smtClean="0">
                <a:solidFill>
                  <a:schemeClr val="tx2">
                    <a:lumMod val="75000"/>
                  </a:schemeClr>
                </a:solidFill>
                <a:effectLst>
                  <a:outerShdw blurRad="50800" dist="38100" dir="2700000" algn="tl" rotWithShape="0">
                    <a:prstClr val="black">
                      <a:alpha val="40000"/>
                    </a:prstClr>
                  </a:outerShdw>
                </a:effectLst>
              </a:rPr>
              <a:t>U</a:t>
            </a:r>
            <a:r>
              <a:rPr lang="en-US" sz="8800" dirty="0" smtClean="0">
                <a:solidFill>
                  <a:schemeClr val="tx2">
                    <a:lumMod val="75000"/>
                  </a:schemeClr>
                </a:solidFill>
                <a:effectLst>
                  <a:outerShdw blurRad="50800" dist="38100" dir="2700000" algn="tl" rotWithShape="0">
                    <a:prstClr val="black">
                      <a:alpha val="40000"/>
                    </a:prstClr>
                  </a:outerShdw>
                </a:effectLst>
              </a:rPr>
              <a:t>niversity of </a:t>
            </a:r>
            <a:r>
              <a:rPr lang="en-US" sz="8800" b="1" dirty="0" smtClean="0">
                <a:solidFill>
                  <a:schemeClr val="tx2">
                    <a:lumMod val="75000"/>
                  </a:schemeClr>
                </a:solidFill>
                <a:effectLst>
                  <a:outerShdw blurRad="50800" dist="38100" dir="2700000" algn="tl" rotWithShape="0">
                    <a:prstClr val="black">
                      <a:alpha val="40000"/>
                    </a:prstClr>
                  </a:outerShdw>
                </a:effectLst>
              </a:rPr>
              <a:t>W</a:t>
            </a:r>
            <a:r>
              <a:rPr lang="en-US" sz="8800" dirty="0" smtClean="0">
                <a:solidFill>
                  <a:schemeClr val="tx2">
                    <a:lumMod val="75000"/>
                  </a:schemeClr>
                </a:solidFill>
                <a:effectLst>
                  <a:outerShdw blurRad="50800" dist="38100" dir="2700000" algn="tl" rotWithShape="0">
                    <a:prstClr val="black">
                      <a:alpha val="40000"/>
                    </a:prstClr>
                  </a:outerShdw>
                </a:effectLst>
              </a:rPr>
              <a:t>isconsin-</a:t>
            </a:r>
            <a:r>
              <a:rPr lang="en-US" sz="8800" b="1" dirty="0" smtClean="0">
                <a:solidFill>
                  <a:schemeClr val="tx2">
                    <a:lumMod val="75000"/>
                  </a:schemeClr>
                </a:solidFill>
                <a:effectLst>
                  <a:outerShdw blurRad="50800" dist="38100" dir="2700000" algn="tl" rotWithShape="0">
                    <a:prstClr val="black">
                      <a:alpha val="40000"/>
                    </a:prstClr>
                  </a:outerShdw>
                </a:effectLst>
              </a:rPr>
              <a:t>Madison</a:t>
            </a:r>
          </a:p>
          <a:p>
            <a:pPr lvl="1">
              <a:defRPr/>
            </a:pPr>
            <a:r>
              <a:rPr lang="en-US" sz="8800" b="1" dirty="0" smtClean="0">
                <a:solidFill>
                  <a:schemeClr val="tx2">
                    <a:lumMod val="75000"/>
                  </a:schemeClr>
                </a:solidFill>
                <a:effectLst>
                  <a:outerShdw blurRad="50800" dist="38100" dir="2700000" algn="tl" rotWithShape="0">
                    <a:prstClr val="black">
                      <a:alpha val="40000"/>
                    </a:prstClr>
                  </a:outerShdw>
                </a:effectLst>
              </a:rPr>
              <a:t>NOAA</a:t>
            </a:r>
            <a:endParaRPr lang="en-US" sz="8800" dirty="0" smtClean="0">
              <a:solidFill>
                <a:schemeClr val="tx2">
                  <a:lumMod val="75000"/>
                </a:schemeClr>
              </a:solidFill>
              <a:effectLst>
                <a:outerShdw blurRad="50800" dist="38100" dir="2700000" algn="tl" rotWithShape="0">
                  <a:prstClr val="black">
                    <a:alpha val="40000"/>
                  </a:prstClr>
                </a:outerShdw>
              </a:effectLst>
            </a:endParaRPr>
          </a:p>
          <a:p>
            <a:pPr lvl="1">
              <a:defRPr/>
            </a:pPr>
            <a:r>
              <a:rPr lang="en-US" sz="8800" b="1" dirty="0" smtClean="0">
                <a:solidFill>
                  <a:schemeClr val="tx2">
                    <a:lumMod val="75000"/>
                  </a:schemeClr>
                </a:solidFill>
                <a:effectLst>
                  <a:outerShdw blurRad="50800" dist="38100" dir="2700000" algn="tl" rotWithShape="0">
                    <a:prstClr val="black">
                      <a:alpha val="40000"/>
                    </a:prstClr>
                  </a:outerShdw>
                </a:effectLst>
              </a:rPr>
              <a:t>NASA</a:t>
            </a:r>
          </a:p>
          <a:p>
            <a:pPr marL="457200" lvl="1" indent="0">
              <a:buFontTx/>
              <a:buNone/>
              <a:defRPr/>
            </a:pPr>
            <a:endParaRPr lang="en-US" sz="3600" dirty="0" smtClean="0">
              <a:solidFill>
                <a:schemeClr val="tx2">
                  <a:lumMod val="75000"/>
                </a:schemeClr>
              </a:solidFill>
              <a:effectLst>
                <a:outerShdw blurRad="50800" dist="38100" dir="2700000" algn="tl" rotWithShape="0">
                  <a:prstClr val="black">
                    <a:alpha val="40000"/>
                  </a:prstClr>
                </a:outerShdw>
              </a:effectLst>
            </a:endParaRPr>
          </a:p>
          <a:p>
            <a:pPr lvl="1">
              <a:defRPr/>
            </a:pPr>
            <a:endParaRPr lang="en-US" sz="3600" dirty="0" smtClean="0">
              <a:solidFill>
                <a:schemeClr val="tx2">
                  <a:lumMod val="75000"/>
                </a:schemeClr>
              </a:solidFill>
              <a:effectLst>
                <a:outerShdw blurRad="50800" dist="38100" dir="2700000" algn="tl" rotWithShape="0">
                  <a:prstClr val="black">
                    <a:alpha val="40000"/>
                  </a:prstClr>
                </a:outerShdw>
              </a:effectLst>
            </a:endParaRPr>
          </a:p>
          <a:p>
            <a:pPr marL="0" indent="0">
              <a:buFontTx/>
              <a:buNone/>
              <a:defRPr/>
            </a:pPr>
            <a:r>
              <a:rPr lang="en-US" sz="8800" dirty="0" smtClean="0">
                <a:solidFill>
                  <a:schemeClr val="tx2">
                    <a:lumMod val="75000"/>
                  </a:schemeClr>
                </a:solidFill>
                <a:effectLst>
                  <a:outerShdw blurRad="50800" dist="38100" dir="2700000" algn="tl" rotWithShape="0">
                    <a:prstClr val="black">
                      <a:alpha val="40000"/>
                    </a:prstClr>
                  </a:outerShdw>
                </a:effectLst>
              </a:rPr>
              <a:t>CIMSS operates within the UW-Madison                                                                Space Science and Engineering Center (</a:t>
            </a:r>
            <a:r>
              <a:rPr lang="en-US" sz="8800" b="1" dirty="0" smtClean="0">
                <a:solidFill>
                  <a:schemeClr val="tx2">
                    <a:lumMod val="75000"/>
                  </a:schemeClr>
                </a:solidFill>
                <a:effectLst>
                  <a:outerShdw blurRad="50800" dist="38100" dir="2700000" algn="tl" rotWithShape="0">
                    <a:prstClr val="black">
                      <a:alpha val="40000"/>
                    </a:prstClr>
                  </a:outerShdw>
                </a:effectLst>
              </a:rPr>
              <a:t>SSEC</a:t>
            </a:r>
            <a:r>
              <a:rPr lang="en-US" sz="8800" dirty="0" smtClean="0">
                <a:solidFill>
                  <a:schemeClr val="tx2">
                    <a:lumMod val="75000"/>
                  </a:schemeClr>
                </a:solidFill>
                <a:effectLst>
                  <a:outerShdw blurRad="50800" dist="38100" dir="2700000" algn="tl" rotWithShape="0">
                    <a:prstClr val="black">
                      <a:alpha val="40000"/>
                    </a:prstClr>
                  </a:outerShdw>
                </a:effectLst>
              </a:rPr>
              <a:t>)</a:t>
            </a:r>
          </a:p>
          <a:p>
            <a:pPr marL="0" indent="0">
              <a:buFontTx/>
              <a:buNone/>
              <a:defRPr/>
            </a:pPr>
            <a:endParaRPr lang="en-US" sz="3600" dirty="0" smtClean="0">
              <a:solidFill>
                <a:schemeClr val="tx2">
                  <a:lumMod val="75000"/>
                </a:schemeClr>
              </a:solidFill>
              <a:effectLst>
                <a:outerShdw blurRad="50800" dist="38100" dir="2700000" algn="tl" rotWithShape="0">
                  <a:prstClr val="black">
                    <a:alpha val="40000"/>
                  </a:prstClr>
                </a:outerShdw>
              </a:effectLst>
            </a:endParaRPr>
          </a:p>
          <a:p>
            <a:pPr marL="0" indent="0">
              <a:buFontTx/>
              <a:buNone/>
              <a:defRPr/>
            </a:pPr>
            <a:r>
              <a:rPr lang="en-US" sz="8800" dirty="0" smtClean="0">
                <a:solidFill>
                  <a:schemeClr val="tx2">
                    <a:lumMod val="75000"/>
                  </a:schemeClr>
                </a:solidFill>
                <a:effectLst>
                  <a:outerShdw blurRad="50800" dist="38100" dir="2700000" algn="tl" rotWithShape="0">
                    <a:prstClr val="black">
                      <a:alpha val="40000"/>
                    </a:prstClr>
                  </a:outerShdw>
                </a:effectLst>
              </a:rPr>
              <a:t>CIMSS &amp; SSEC are renown for satellite remote </a:t>
            </a:r>
          </a:p>
          <a:p>
            <a:pPr marL="0" indent="0">
              <a:buFontTx/>
              <a:buNone/>
              <a:defRPr/>
            </a:pPr>
            <a:r>
              <a:rPr lang="en-US" sz="8800" dirty="0" smtClean="0">
                <a:solidFill>
                  <a:schemeClr val="tx2">
                    <a:lumMod val="75000"/>
                  </a:schemeClr>
                </a:solidFill>
                <a:effectLst>
                  <a:outerShdw blurRad="50800" dist="38100" dir="2700000" algn="tl" rotWithShape="0">
                    <a:prstClr val="black">
                      <a:alpha val="40000"/>
                    </a:prstClr>
                  </a:outerShdw>
                </a:effectLst>
              </a:rPr>
              <a:t>sensing research and imagery.</a:t>
            </a:r>
          </a:p>
          <a:p>
            <a:pPr marL="0" indent="0">
              <a:buFontTx/>
              <a:buNone/>
              <a:defRPr/>
            </a:pPr>
            <a:endParaRPr lang="en-US" sz="5600" dirty="0">
              <a:solidFill>
                <a:schemeClr val="tx2">
                  <a:lumMod val="75000"/>
                </a:schemeClr>
              </a:solidFill>
              <a:effectLst>
                <a:outerShdw blurRad="50800" dist="38100" dir="2700000" algn="tl" rotWithShape="0">
                  <a:prstClr val="black">
                    <a:alpha val="40000"/>
                  </a:prstClr>
                </a:outerShdw>
              </a:effectLst>
            </a:endParaRPr>
          </a:p>
          <a:p>
            <a:pPr marL="0" indent="0">
              <a:buFontTx/>
              <a:buNone/>
              <a:defRPr/>
            </a:pPr>
            <a:r>
              <a:rPr lang="en-US" sz="8800" b="1" dirty="0" smtClean="0">
                <a:solidFill>
                  <a:schemeClr val="tx2">
                    <a:lumMod val="75000"/>
                  </a:schemeClr>
                </a:solidFill>
                <a:effectLst>
                  <a:outerShdw blurRad="50800" dist="38100" dir="2700000" algn="tl" rotWithShape="0">
                    <a:prstClr val="black">
                      <a:alpha val="40000"/>
                    </a:prstClr>
                  </a:outerShdw>
                </a:effectLst>
              </a:rPr>
              <a:t>CIMSS Education and Outreach </a:t>
            </a:r>
            <a:r>
              <a:rPr lang="en-US" sz="8800" dirty="0" smtClean="0">
                <a:solidFill>
                  <a:schemeClr val="tx2">
                    <a:lumMod val="75000"/>
                  </a:schemeClr>
                </a:solidFill>
                <a:effectLst>
                  <a:outerShdw blurRad="50800" dist="38100" dir="2700000" algn="tl" rotWithShape="0">
                    <a:prstClr val="black">
                      <a:alpha val="40000"/>
                    </a:prstClr>
                  </a:outerShdw>
                </a:effectLst>
              </a:rPr>
              <a:t>efforts             </a:t>
            </a:r>
          </a:p>
          <a:p>
            <a:pPr marL="0" indent="0">
              <a:buFontTx/>
              <a:buNone/>
              <a:defRPr/>
            </a:pPr>
            <a:r>
              <a:rPr lang="en-US" sz="8800" dirty="0" smtClean="0">
                <a:solidFill>
                  <a:schemeClr val="tx2">
                    <a:lumMod val="75000"/>
                  </a:schemeClr>
                </a:solidFill>
                <a:effectLst>
                  <a:outerShdw blurRad="50800" dist="38100" dir="2700000" algn="tl" rotWithShape="0">
                    <a:prstClr val="black">
                      <a:alpha val="40000"/>
                    </a:prstClr>
                  </a:outerShdw>
                </a:effectLst>
              </a:rPr>
              <a:t>	 prioritizes weather and climate literacy  </a:t>
            </a:r>
            <a:endParaRPr lang="en-US" sz="8800" dirty="0">
              <a:solidFill>
                <a:schemeClr val="tx2">
                  <a:lumMod val="75000"/>
                </a:schemeClr>
              </a:solidFill>
              <a:effectLst>
                <a:outerShdw blurRad="50800" dist="38100" dir="2700000" algn="tl" rotWithShape="0">
                  <a:prstClr val="black">
                    <a:alpha val="40000"/>
                  </a:prstClr>
                </a:outerShdw>
              </a:effectLst>
            </a:endParaRPr>
          </a:p>
          <a:p>
            <a:pPr lvl="1">
              <a:defRPr/>
            </a:pPr>
            <a:r>
              <a:rPr lang="en-US" sz="8800" b="1" dirty="0">
                <a:solidFill>
                  <a:schemeClr val="tx2">
                    <a:lumMod val="75000"/>
                  </a:schemeClr>
                </a:solidFill>
                <a:effectLst>
                  <a:outerShdw blurRad="50800" dist="38100" dir="2700000" algn="tl" rotWithShape="0">
                    <a:prstClr val="black">
                      <a:alpha val="40000"/>
                    </a:prstClr>
                  </a:outerShdw>
                </a:effectLst>
              </a:rPr>
              <a:t>http://</a:t>
            </a:r>
            <a:r>
              <a:rPr lang="en-US" sz="8800" b="1" dirty="0" smtClean="0">
                <a:solidFill>
                  <a:schemeClr val="tx2">
                    <a:lumMod val="75000"/>
                  </a:schemeClr>
                </a:solidFill>
                <a:effectLst>
                  <a:outerShdw blurRad="50800" dist="38100" dir="2700000" algn="tl" rotWithShape="0">
                    <a:prstClr val="black">
                      <a:alpha val="40000"/>
                    </a:prstClr>
                  </a:outerShdw>
                </a:effectLst>
              </a:rPr>
              <a:t>cimss.ssec.wisc.edu/education</a:t>
            </a:r>
          </a:p>
          <a:p>
            <a:pPr lvl="1">
              <a:defRPr/>
            </a:pPr>
            <a:endParaRPr lang="en-US" dirty="0">
              <a:solidFill>
                <a:schemeClr val="bg1">
                  <a:lumMod val="85000"/>
                </a:schemeClr>
              </a:solidFill>
              <a:effectLst>
                <a:outerShdw blurRad="50800" dist="38100" dir="2700000" algn="tl" rotWithShape="0">
                  <a:prstClr val="black">
                    <a:alpha val="40000"/>
                  </a:prstClr>
                </a:outerShdw>
              </a:effectLst>
            </a:endParaRPr>
          </a:p>
          <a:p>
            <a:pPr>
              <a:defRPr/>
            </a:pPr>
            <a:endParaRPr lang="en-US" dirty="0">
              <a:solidFill>
                <a:schemeClr val="bg1">
                  <a:lumMod val="85000"/>
                </a:schemeClr>
              </a:solidFill>
              <a:effectLst>
                <a:outerShdw blurRad="50800" dist="38100" dir="2700000" algn="tl" rotWithShape="0">
                  <a:prstClr val="black">
                    <a:alpha val="40000"/>
                  </a:prstClr>
                </a:outerShdw>
              </a:effectLst>
            </a:endParaRPr>
          </a:p>
        </p:txBody>
      </p:sp>
      <p:pic>
        <p:nvPicPr>
          <p:cNvPr id="8" name="Picture 7" descr="bulding.jpg"/>
          <p:cNvPicPr>
            <a:picLocks noChangeAspect="1"/>
          </p:cNvPicPr>
          <p:nvPr/>
        </p:nvPicPr>
        <p:blipFill rotWithShape="1">
          <a:blip r:embed="rId3"/>
          <a:srcRect l="29060" t="16127" r="26069"/>
          <a:stretch/>
        </p:blipFill>
        <p:spPr>
          <a:xfrm>
            <a:off x="6248729" y="2819400"/>
            <a:ext cx="2827842" cy="3962400"/>
          </a:xfrm>
          <a:prstGeom prst="rect">
            <a:avLst/>
          </a:prstGeom>
          <a:ln>
            <a:solidFill>
              <a:schemeClr val="accent1">
                <a:lumMod val="50000"/>
              </a:schemeClr>
            </a:solidFill>
          </a:ln>
        </p:spPr>
      </p:pic>
    </p:spTree>
    <p:extLst>
      <p:ext uri="{BB962C8B-B14F-4D97-AF65-F5344CB8AC3E}">
        <p14:creationId xmlns:p14="http://schemas.microsoft.com/office/powerpoint/2010/main" val="202011211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
            <a:ext cx="8229600" cy="715963"/>
          </a:xfrm>
        </p:spPr>
        <p:txBody>
          <a:bodyPr>
            <a:normAutofit/>
          </a:bodyPr>
          <a:lstStyle/>
          <a:p>
            <a:r>
              <a:rPr lang="en-US" sz="3600" b="1" dirty="0" smtClean="0">
                <a:solidFill>
                  <a:schemeClr val="tx2">
                    <a:lumMod val="75000"/>
                  </a:schemeClr>
                </a:solidFill>
              </a:rPr>
              <a:t>CIMSS iPad Library </a:t>
            </a:r>
          </a:p>
        </p:txBody>
      </p:sp>
      <p:sp>
        <p:nvSpPr>
          <p:cNvPr id="3" name="Content Placeholder 2"/>
          <p:cNvSpPr>
            <a:spLocks noGrp="1"/>
          </p:cNvSpPr>
          <p:nvPr>
            <p:ph idx="1"/>
          </p:nvPr>
        </p:nvSpPr>
        <p:spPr>
          <a:xfrm>
            <a:off x="304800" y="685800"/>
            <a:ext cx="8382000" cy="5287963"/>
          </a:xfrm>
        </p:spPr>
        <p:txBody>
          <a:bodyPr>
            <a:normAutofit/>
          </a:bodyPr>
          <a:lstStyle/>
          <a:p>
            <a:pPr marL="0" indent="0">
              <a:spcBef>
                <a:spcPct val="0"/>
              </a:spcBef>
              <a:buNone/>
              <a:defRPr/>
            </a:pPr>
            <a:r>
              <a:rPr lang="en-US" sz="2500" kern="1200" dirty="0" smtClean="0">
                <a:solidFill>
                  <a:prstClr val="black"/>
                </a:solidFill>
                <a:latin typeface="+mj-lt"/>
                <a:ea typeface="MS PGothic" pitchFamily="34" charset="-128"/>
              </a:rPr>
              <a:t>In 2012 CIMSS launched a new initiative to engage teachers and students in data acquisition and regional climate studies. The </a:t>
            </a:r>
            <a:r>
              <a:rPr lang="en-US" sz="2500" b="1" kern="1200" dirty="0" smtClean="0">
                <a:solidFill>
                  <a:prstClr val="black"/>
                </a:solidFill>
                <a:latin typeface="+mj-lt"/>
                <a:ea typeface="MS PGothic" pitchFamily="34" charset="-128"/>
              </a:rPr>
              <a:t>CIMSS </a:t>
            </a:r>
            <a:r>
              <a:rPr lang="en-US" sz="2500" b="1" kern="1200" dirty="0" err="1" smtClean="0">
                <a:solidFill>
                  <a:prstClr val="black"/>
                </a:solidFill>
                <a:latin typeface="+mj-lt"/>
                <a:ea typeface="MS PGothic" pitchFamily="34" charset="-128"/>
              </a:rPr>
              <a:t>iPad</a:t>
            </a:r>
            <a:r>
              <a:rPr lang="en-US" sz="2500" b="1" kern="1200" dirty="0" smtClean="0">
                <a:solidFill>
                  <a:prstClr val="black"/>
                </a:solidFill>
                <a:latin typeface="+mj-lt"/>
                <a:ea typeface="MS PGothic" pitchFamily="34" charset="-128"/>
              </a:rPr>
              <a:t> Library</a:t>
            </a:r>
            <a:r>
              <a:rPr lang="en-US" sz="2500" b="1" dirty="0" smtClean="0">
                <a:solidFill>
                  <a:prstClr val="black"/>
                </a:solidFill>
                <a:latin typeface="+mj-lt"/>
                <a:ea typeface="MS PGothic" pitchFamily="34" charset="-128"/>
              </a:rPr>
              <a:t> </a:t>
            </a:r>
            <a:r>
              <a:rPr lang="en-US" sz="2500" kern="1200" dirty="0" smtClean="0">
                <a:solidFill>
                  <a:prstClr val="black"/>
                </a:solidFill>
                <a:latin typeface="+mj-lt"/>
                <a:ea typeface="MS PGothic" pitchFamily="34" charset="-128"/>
              </a:rPr>
              <a:t>loans </a:t>
            </a:r>
            <a:r>
              <a:rPr lang="en-US" sz="2500" kern="1200" dirty="0" err="1" smtClean="0">
                <a:solidFill>
                  <a:prstClr val="black"/>
                </a:solidFill>
                <a:latin typeface="+mj-lt"/>
                <a:ea typeface="MS PGothic" pitchFamily="34" charset="-128"/>
              </a:rPr>
              <a:t>iPads</a:t>
            </a:r>
            <a:r>
              <a:rPr lang="en-US" sz="2500" kern="1200" dirty="0" smtClean="0">
                <a:solidFill>
                  <a:prstClr val="black"/>
                </a:solidFill>
                <a:latin typeface="+mj-lt"/>
                <a:ea typeface="MS PGothic" pitchFamily="34" charset="-128"/>
              </a:rPr>
              <a:t> to science teachers for an entire school year! For the first </a:t>
            </a:r>
            <a:r>
              <a:rPr lang="en-US" sz="2500" dirty="0">
                <a:solidFill>
                  <a:prstClr val="black"/>
                </a:solidFill>
                <a:latin typeface="+mj-lt"/>
                <a:ea typeface="MS PGothic" pitchFamily="34" charset="-128"/>
              </a:rPr>
              <a:t>t</a:t>
            </a:r>
            <a:r>
              <a:rPr lang="en-US" sz="2500" kern="1200" dirty="0" smtClean="0">
                <a:solidFill>
                  <a:prstClr val="black"/>
                </a:solidFill>
                <a:latin typeface="+mj-lt"/>
                <a:ea typeface="MS PGothic" pitchFamily="34" charset="-128"/>
              </a:rPr>
              <a:t>wo years, </a:t>
            </a:r>
            <a:r>
              <a:rPr lang="en-US" sz="2500" kern="1200" dirty="0" err="1" smtClean="0">
                <a:solidFill>
                  <a:prstClr val="black"/>
                </a:solidFill>
                <a:latin typeface="+mj-lt"/>
                <a:ea typeface="MS PGothic" pitchFamily="34" charset="-128"/>
              </a:rPr>
              <a:t>iPads</a:t>
            </a:r>
            <a:r>
              <a:rPr lang="en-US" sz="2500" kern="1200" dirty="0" smtClean="0">
                <a:solidFill>
                  <a:prstClr val="black"/>
                </a:solidFill>
                <a:latin typeface="+mj-lt"/>
                <a:ea typeface="MS PGothic" pitchFamily="34" charset="-128"/>
              </a:rPr>
              <a:t> were distributed at </a:t>
            </a:r>
            <a:r>
              <a:rPr lang="en-US" sz="2500" b="1" kern="1200" dirty="0" smtClean="0">
                <a:solidFill>
                  <a:prstClr val="black"/>
                </a:solidFill>
                <a:latin typeface="+mj-lt"/>
                <a:ea typeface="MS PGothic" pitchFamily="34" charset="-128"/>
              </a:rPr>
              <a:t>ESIP Teacher Workshops, </a:t>
            </a:r>
            <a:r>
              <a:rPr lang="en-US" sz="2500" kern="1200" dirty="0" smtClean="0">
                <a:solidFill>
                  <a:prstClr val="black"/>
                </a:solidFill>
                <a:latin typeface="+mj-lt"/>
                <a:ea typeface="MS PGothic" pitchFamily="34" charset="-128"/>
              </a:rPr>
              <a:t>the 2014-15 school year marks the third year of this </a:t>
            </a:r>
            <a:r>
              <a:rPr lang="en-US" sz="2500" dirty="0">
                <a:solidFill>
                  <a:prstClr val="black"/>
                </a:solidFill>
                <a:ea typeface="MS PGothic" pitchFamily="34" charset="-128"/>
              </a:rPr>
              <a:t>technology lending </a:t>
            </a:r>
            <a:r>
              <a:rPr lang="en-US" sz="2500" dirty="0" smtClean="0">
                <a:solidFill>
                  <a:prstClr val="black"/>
                </a:solidFill>
                <a:ea typeface="MS PGothic" pitchFamily="34" charset="-128"/>
              </a:rPr>
              <a:t>library. </a:t>
            </a:r>
            <a:r>
              <a:rPr lang="en-US" sz="2500" kern="1200" dirty="0" smtClean="0">
                <a:solidFill>
                  <a:prstClr val="black"/>
                </a:solidFill>
                <a:latin typeface="+mj-lt"/>
                <a:ea typeface="MS PGothic" pitchFamily="34" charset="-128"/>
              </a:rPr>
              <a:t>  </a:t>
            </a:r>
          </a:p>
          <a:p>
            <a:pPr marL="0" indent="0">
              <a:buFontTx/>
              <a:buNone/>
              <a:defRPr/>
            </a:pPr>
            <a:endParaRPr lang="en-US" sz="2400" dirty="0"/>
          </a:p>
        </p:txBody>
      </p:sp>
      <p:pic>
        <p:nvPicPr>
          <p:cNvPr id="717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186669"/>
            <a:ext cx="5257800" cy="349218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6060227"/>
            <a:ext cx="892612" cy="721573"/>
          </a:xfrm>
          <a:prstGeom prst="rect">
            <a:avLst/>
          </a:prstGeom>
        </p:spPr>
      </p:pic>
    </p:spTree>
    <p:extLst>
      <p:ext uri="{BB962C8B-B14F-4D97-AF65-F5344CB8AC3E}">
        <p14:creationId xmlns:p14="http://schemas.microsoft.com/office/powerpoint/2010/main" val="537904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76200"/>
            <a:ext cx="5780779" cy="6068953"/>
          </a:xfrm>
          <a:prstGeom prst="rect">
            <a:avLst/>
          </a:prstGeom>
        </p:spPr>
      </p:pic>
      <p:sp>
        <p:nvSpPr>
          <p:cNvPr id="6" name="TextBox 5"/>
          <p:cNvSpPr txBox="1"/>
          <p:nvPr/>
        </p:nvSpPr>
        <p:spPr>
          <a:xfrm>
            <a:off x="1600200" y="6248400"/>
            <a:ext cx="6337441" cy="461665"/>
          </a:xfrm>
          <a:prstGeom prst="rect">
            <a:avLst/>
          </a:prstGeom>
          <a:noFill/>
        </p:spPr>
        <p:txBody>
          <a:bodyPr wrap="none" rtlCol="0">
            <a:spAutoFit/>
          </a:bodyPr>
          <a:lstStyle/>
          <a:p>
            <a:r>
              <a:rPr lang="en-US" sz="2400" dirty="0"/>
              <a:t>http://cimss.ssec.wisc.edu/education/cla/iLibrary</a:t>
            </a:r>
          </a:p>
        </p:txBody>
      </p:sp>
    </p:spTree>
    <p:extLst>
      <p:ext uri="{BB962C8B-B14F-4D97-AF65-F5344CB8AC3E}">
        <p14:creationId xmlns:p14="http://schemas.microsoft.com/office/powerpoint/2010/main" val="290107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381000"/>
            <a:ext cx="8229600" cy="609600"/>
          </a:xfrm>
        </p:spPr>
        <p:txBody>
          <a:bodyPr>
            <a:normAutofit fontScale="90000"/>
          </a:bodyPr>
          <a:lstStyle/>
          <a:p>
            <a:r>
              <a:rPr lang="en-US" sz="3600" b="1" dirty="0" smtClean="0">
                <a:solidFill>
                  <a:schemeClr val="tx2">
                    <a:lumMod val="75000"/>
                  </a:schemeClr>
                </a:solidFill>
              </a:rPr>
              <a:t>CIMSS iPad Library </a:t>
            </a:r>
            <a:br>
              <a:rPr lang="en-US" sz="3600" b="1" dirty="0" smtClean="0">
                <a:solidFill>
                  <a:schemeClr val="tx2">
                    <a:lumMod val="75000"/>
                  </a:schemeClr>
                </a:solidFill>
              </a:rPr>
            </a:br>
            <a:r>
              <a:rPr lang="en-US" sz="3600" dirty="0" err="1" smtClean="0">
                <a:solidFill>
                  <a:schemeClr val="tx2">
                    <a:lumMod val="75000"/>
                  </a:schemeClr>
                </a:solidFill>
              </a:rPr>
              <a:t>iPads</a:t>
            </a:r>
            <a:r>
              <a:rPr lang="en-US" sz="3600" dirty="0" smtClean="0">
                <a:solidFill>
                  <a:schemeClr val="tx2">
                    <a:lumMod val="75000"/>
                  </a:schemeClr>
                </a:solidFill>
              </a:rPr>
              <a:t> with bar codes &amp; loan agreement forms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21" t="4983" r="1340" b="1020"/>
          <a:stretch/>
        </p:blipFill>
        <p:spPr>
          <a:xfrm>
            <a:off x="152398" y="1371600"/>
            <a:ext cx="4147524" cy="5394960"/>
          </a:xfrm>
          <a:prstGeom prst="rect">
            <a:avLst/>
          </a:prstGeom>
        </p:spPr>
      </p:pic>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12913" y="1295400"/>
            <a:ext cx="4226287" cy="5471160"/>
          </a:xfrm>
        </p:spPr>
      </p:pic>
    </p:spTree>
    <p:extLst>
      <p:ext uri="{BB962C8B-B14F-4D97-AF65-F5344CB8AC3E}">
        <p14:creationId xmlns:p14="http://schemas.microsoft.com/office/powerpoint/2010/main" val="1507770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dirty="0"/>
              <a:t>The </a:t>
            </a:r>
            <a:r>
              <a:rPr lang="en-US" dirty="0" err="1"/>
              <a:t>Schwerdtfeger</a:t>
            </a:r>
            <a:r>
              <a:rPr lang="en-US" dirty="0"/>
              <a:t> Library </a:t>
            </a:r>
            <a:r>
              <a:rPr lang="en-US" dirty="0" smtClean="0"/>
              <a:t/>
            </a:r>
            <a:br>
              <a:rPr lang="en-US" dirty="0" smtClean="0"/>
            </a:br>
            <a:r>
              <a:rPr lang="en-US" sz="2100" i="1" dirty="0" smtClean="0"/>
              <a:t>3</a:t>
            </a:r>
            <a:r>
              <a:rPr lang="en-US" sz="2100" i="1" baseline="30000" dirty="0" smtClean="0"/>
              <a:t>rd</a:t>
            </a:r>
            <a:r>
              <a:rPr lang="en-US" sz="2100" i="1" dirty="0" smtClean="0"/>
              <a:t> floor AOSS (1225 W. Dayton)</a:t>
            </a:r>
            <a:endParaRPr lang="en-US" sz="2100" dirty="0"/>
          </a:p>
        </p:txBody>
      </p:sp>
      <p:sp>
        <p:nvSpPr>
          <p:cNvPr id="3" name="Content Placeholder 2"/>
          <p:cNvSpPr>
            <a:spLocks noGrp="1"/>
          </p:cNvSpPr>
          <p:nvPr>
            <p:ph idx="1"/>
          </p:nvPr>
        </p:nvSpPr>
        <p:spPr>
          <a:xfrm>
            <a:off x="3581400" y="1265237"/>
            <a:ext cx="5486400" cy="4830763"/>
          </a:xfrm>
        </p:spPr>
        <p:txBody>
          <a:bodyPr>
            <a:noAutofit/>
          </a:bodyPr>
          <a:lstStyle/>
          <a:p>
            <a:pPr marL="0" indent="0">
              <a:buNone/>
            </a:pPr>
            <a:r>
              <a:rPr lang="en-US" sz="2400" dirty="0"/>
              <a:t>The CIMSS </a:t>
            </a:r>
            <a:r>
              <a:rPr lang="en-US" sz="2400" dirty="0" err="1"/>
              <a:t>iPad</a:t>
            </a:r>
            <a:r>
              <a:rPr lang="en-US" sz="2400" dirty="0"/>
              <a:t> Library is coordinated by the </a:t>
            </a:r>
            <a:r>
              <a:rPr lang="en-US" sz="2400" dirty="0" err="1"/>
              <a:t>Schwerdtfeger</a:t>
            </a:r>
            <a:r>
              <a:rPr lang="en-US" sz="2400" dirty="0"/>
              <a:t> Library at </a:t>
            </a:r>
            <a:r>
              <a:rPr lang="en-US" sz="2400" dirty="0" smtClean="0"/>
              <a:t>Space </a:t>
            </a:r>
            <a:r>
              <a:rPr lang="en-US" sz="2400" dirty="0"/>
              <a:t>Science and Engineering Center. </a:t>
            </a:r>
            <a:r>
              <a:rPr lang="en-US" sz="2400" dirty="0" smtClean="0"/>
              <a:t>(SSEC)</a:t>
            </a:r>
          </a:p>
          <a:p>
            <a:pPr marL="0" indent="0">
              <a:buNone/>
            </a:pPr>
            <a:endParaRPr lang="en-US" sz="700" dirty="0"/>
          </a:p>
          <a:p>
            <a:pPr marL="0" indent="0">
              <a:buNone/>
            </a:pPr>
            <a:r>
              <a:rPr lang="en-US" sz="2400" dirty="0" smtClean="0"/>
              <a:t>An </a:t>
            </a:r>
            <a:r>
              <a:rPr lang="en-US" sz="2400" dirty="0" err="1"/>
              <a:t>i</a:t>
            </a:r>
            <a:r>
              <a:rPr lang="en-US" sz="2400" dirty="0" err="1" smtClean="0"/>
              <a:t>Pad</a:t>
            </a:r>
            <a:r>
              <a:rPr lang="en-US" sz="2400" dirty="0" smtClean="0"/>
              <a:t> </a:t>
            </a:r>
            <a:r>
              <a:rPr lang="en-US" sz="2400" dirty="0"/>
              <a:t>loan agreement includes </a:t>
            </a:r>
            <a:r>
              <a:rPr lang="en-US" sz="2400" dirty="0" smtClean="0"/>
              <a:t>accessories and case. Along </a:t>
            </a:r>
            <a:r>
              <a:rPr lang="en-US" sz="2400" dirty="0"/>
              <a:t>with a unique </a:t>
            </a:r>
            <a:r>
              <a:rPr lang="en-US" sz="2400" dirty="0" err="1"/>
              <a:t>iPad</a:t>
            </a:r>
            <a:r>
              <a:rPr lang="en-US" sz="2400" dirty="0"/>
              <a:t> ID, each unit includes a library bar code. (just like books</a:t>
            </a:r>
            <a:r>
              <a:rPr lang="en-US" sz="2400" dirty="0" smtClean="0"/>
              <a:t>!)</a:t>
            </a:r>
          </a:p>
          <a:p>
            <a:pPr marL="0" indent="0">
              <a:buNone/>
            </a:pPr>
            <a:endParaRPr lang="en-US" sz="1100" dirty="0" smtClean="0"/>
          </a:p>
          <a:p>
            <a:pPr marL="0" indent="0">
              <a:buNone/>
            </a:pPr>
            <a:r>
              <a:rPr lang="en-US" sz="2400" dirty="0" smtClean="0"/>
              <a:t>The </a:t>
            </a:r>
            <a:r>
              <a:rPr lang="en-US" sz="2400" dirty="0" err="1"/>
              <a:t>Schwerdtfeger</a:t>
            </a:r>
            <a:r>
              <a:rPr lang="en-US" sz="2400" dirty="0"/>
              <a:t> Library supports the research and development goals of the </a:t>
            </a:r>
            <a:r>
              <a:rPr lang="en-US" sz="2400" dirty="0" smtClean="0"/>
              <a:t>SSEC, NOAA </a:t>
            </a:r>
            <a:r>
              <a:rPr lang="en-US" sz="2400" dirty="0"/>
              <a:t>scientists and their affiliates, and provides instructional support to atmospheric and oceanic science faculty, graduate students and others. </a:t>
            </a:r>
          </a:p>
        </p:txBody>
      </p:sp>
      <p:pic>
        <p:nvPicPr>
          <p:cNvPr id="1026" name="Picture 2" descr="O:\airport display shots\explorer7.jpg"/>
          <p:cNvPicPr>
            <a:picLocks noChangeAspect="1" noChangeArrowheads="1"/>
          </p:cNvPicPr>
          <p:nvPr/>
        </p:nvPicPr>
        <p:blipFill rotWithShape="1">
          <a:blip r:embed="rId3">
            <a:extLst>
              <a:ext uri="{28A0092B-C50C-407E-A947-70E740481C1C}">
                <a14:useLocalDpi xmlns:a14="http://schemas.microsoft.com/office/drawing/2010/main" val="0"/>
              </a:ext>
            </a:extLst>
          </a:blip>
          <a:srcRect l="11041" t="20705" r="12155"/>
          <a:stretch/>
        </p:blipFill>
        <p:spPr bwMode="auto">
          <a:xfrm>
            <a:off x="0" y="1295400"/>
            <a:ext cx="3502943" cy="5486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6159441"/>
            <a:ext cx="870012" cy="640080"/>
          </a:xfrm>
          <a:prstGeom prst="rect">
            <a:avLst/>
          </a:prstGeom>
        </p:spPr>
      </p:pic>
    </p:spTree>
    <p:extLst>
      <p:ext uri="{BB962C8B-B14F-4D97-AF65-F5344CB8AC3E}">
        <p14:creationId xmlns:p14="http://schemas.microsoft.com/office/powerpoint/2010/main" val="433529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normAutofit fontScale="90000"/>
          </a:bodyPr>
          <a:lstStyle/>
          <a:p>
            <a:r>
              <a:rPr lang="en-US" dirty="0"/>
              <a:t> Satellite Timeline</a:t>
            </a:r>
            <a:br>
              <a:rPr lang="en-US" dirty="0"/>
            </a:br>
            <a:endParaRPr lang="en-US" dirty="0"/>
          </a:p>
        </p:txBody>
      </p:sp>
      <p:sp>
        <p:nvSpPr>
          <p:cNvPr id="3" name="Content Placeholder 2"/>
          <p:cNvSpPr>
            <a:spLocks noGrp="1"/>
          </p:cNvSpPr>
          <p:nvPr>
            <p:ph idx="1"/>
          </p:nvPr>
        </p:nvSpPr>
        <p:spPr>
          <a:xfrm>
            <a:off x="152400" y="762000"/>
            <a:ext cx="8763000" cy="1676400"/>
          </a:xfrm>
        </p:spPr>
        <p:txBody>
          <a:bodyPr/>
          <a:lstStyle/>
          <a:p>
            <a:pPr marL="0" indent="0">
              <a:buNone/>
            </a:pPr>
            <a:r>
              <a:rPr lang="en-US" dirty="0" smtClean="0"/>
              <a:t>An </a:t>
            </a:r>
            <a:r>
              <a:rPr lang="en-US" dirty="0"/>
              <a:t>interactive timeline of satellite meteorology spanning more than 50 </a:t>
            </a:r>
            <a:r>
              <a:rPr lang="en-US" dirty="0" smtClean="0"/>
              <a:t>years. </a:t>
            </a:r>
            <a:r>
              <a:rPr lang="en-US" dirty="0"/>
              <a:t>(Sputnik to </a:t>
            </a:r>
            <a:r>
              <a:rPr lang="en-US" dirty="0" smtClean="0"/>
              <a:t>GOES-R!) </a:t>
            </a:r>
            <a:endParaRPr lang="en-US" dirty="0"/>
          </a:p>
        </p:txBody>
      </p:sp>
      <p:sp>
        <p:nvSpPr>
          <p:cNvPr id="4" name="Rectangle 3"/>
          <p:cNvSpPr/>
          <p:nvPr/>
        </p:nvSpPr>
        <p:spPr>
          <a:xfrm>
            <a:off x="2733099" y="6412468"/>
            <a:ext cx="3677802" cy="369332"/>
          </a:xfrm>
          <a:prstGeom prst="rect">
            <a:avLst/>
          </a:prstGeom>
        </p:spPr>
        <p:txBody>
          <a:bodyPr wrap="none">
            <a:spAutoFit/>
          </a:bodyPr>
          <a:lstStyle/>
          <a:p>
            <a:r>
              <a:rPr lang="en-US" dirty="0"/>
              <a:t>http://library.ssec.wisc.edu/timeline/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6004792"/>
            <a:ext cx="86518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905000"/>
            <a:ext cx="6091825" cy="4572000"/>
          </a:xfrm>
          <a:prstGeom prst="rect">
            <a:avLst/>
          </a:prstGeom>
        </p:spPr>
      </p:pic>
    </p:spTree>
    <p:extLst>
      <p:ext uri="{BB962C8B-B14F-4D97-AF65-F5344CB8AC3E}">
        <p14:creationId xmlns:p14="http://schemas.microsoft.com/office/powerpoint/2010/main" val="1573737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fontScale="90000"/>
          </a:bodyPr>
          <a:lstStyle/>
          <a:p>
            <a:r>
              <a:rPr lang="en-US" dirty="0" smtClean="0"/>
              <a:t/>
            </a:r>
            <a:br>
              <a:rPr lang="en-US" dirty="0" smtClean="0"/>
            </a:br>
            <a:r>
              <a:rPr lang="en-US" dirty="0" smtClean="0"/>
              <a:t>New </a:t>
            </a:r>
            <a:r>
              <a:rPr lang="en-US" dirty="0"/>
              <a:t>Exhibit: </a:t>
            </a:r>
            <a:r>
              <a:rPr lang="en-US" dirty="0" smtClean="0"/>
              <a:t>Images </a:t>
            </a:r>
            <a:r>
              <a:rPr lang="en-US" dirty="0"/>
              <a:t>from the ATS-III Spin-Scan Camera</a:t>
            </a:r>
            <a:br>
              <a:rPr lang="en-US" dirty="0"/>
            </a:br>
            <a:endParaRPr lang="en-US" dirty="0"/>
          </a:p>
        </p:txBody>
      </p:sp>
      <p:sp>
        <p:nvSpPr>
          <p:cNvPr id="3" name="Content Placeholder 2"/>
          <p:cNvSpPr>
            <a:spLocks noGrp="1"/>
          </p:cNvSpPr>
          <p:nvPr>
            <p:ph idx="1"/>
          </p:nvPr>
        </p:nvSpPr>
        <p:spPr>
          <a:xfrm>
            <a:off x="304800" y="1447800"/>
            <a:ext cx="8610600" cy="3352800"/>
          </a:xfrm>
        </p:spPr>
        <p:txBody>
          <a:bodyPr>
            <a:normAutofit/>
          </a:bodyPr>
          <a:lstStyle/>
          <a:p>
            <a:pPr marL="0" indent="0">
              <a:buNone/>
            </a:pPr>
            <a:r>
              <a:rPr lang="en-US" sz="2700" dirty="0" smtClean="0"/>
              <a:t>Satellite </a:t>
            </a:r>
            <a:r>
              <a:rPr lang="en-US" sz="2700" dirty="0"/>
              <a:t>photographs of Earth </a:t>
            </a:r>
            <a:r>
              <a:rPr lang="en-US" sz="2700" dirty="0" smtClean="0"/>
              <a:t>captured </a:t>
            </a:r>
            <a:r>
              <a:rPr lang="en-US" sz="2700" dirty="0"/>
              <a:t>sequentially </a:t>
            </a:r>
            <a:r>
              <a:rPr lang="en-US" sz="2700" dirty="0" smtClean="0"/>
              <a:t>in November 1967 </a:t>
            </a:r>
            <a:r>
              <a:rPr lang="en-US" sz="2700" dirty="0"/>
              <a:t>by the Multicolor Spin-Scan Cloud Camera aboard the Applications Technology Satellite III (ATS-III). </a:t>
            </a:r>
            <a:r>
              <a:rPr lang="en-US" sz="2700" dirty="0" smtClean="0"/>
              <a:t>   </a:t>
            </a:r>
          </a:p>
          <a:p>
            <a:pPr marL="0" indent="0">
              <a:buNone/>
            </a:pPr>
            <a:r>
              <a:rPr lang="en-US" sz="2700" dirty="0" smtClean="0"/>
              <a:t>The </a:t>
            </a:r>
            <a:r>
              <a:rPr lang="en-US" sz="2700" dirty="0"/>
              <a:t>Spin-Scan camera revolutionized weather </a:t>
            </a:r>
            <a:r>
              <a:rPr lang="en-US" sz="2700" dirty="0" smtClean="0"/>
              <a:t>forecasting by providing composite images </a:t>
            </a:r>
            <a:r>
              <a:rPr lang="en-US" sz="2700" dirty="0"/>
              <a:t>of Earth </a:t>
            </a:r>
            <a:r>
              <a:rPr lang="en-US" sz="2700" dirty="0" smtClean="0"/>
              <a:t>every </a:t>
            </a:r>
            <a:r>
              <a:rPr lang="en-US" sz="2700" dirty="0"/>
              <a:t>20 minutes </a:t>
            </a:r>
            <a:r>
              <a:rPr lang="en-US" sz="2700" dirty="0" smtClean="0"/>
              <a:t>and synoptic-scale views of </a:t>
            </a:r>
            <a:r>
              <a:rPr lang="en-US" sz="2700" dirty="0"/>
              <a:t>cloud movement and development. </a:t>
            </a:r>
            <a:endParaRPr lang="en-US" sz="2700" dirty="0" smtClean="0"/>
          </a:p>
          <a:p>
            <a:pPr marL="0" indent="0" algn="ctr">
              <a:buNone/>
            </a:pPr>
            <a:r>
              <a:rPr lang="en-US" sz="2700" i="1" dirty="0" smtClean="0"/>
              <a:t>("</a:t>
            </a:r>
            <a:r>
              <a:rPr lang="en-US" sz="2700" i="1" dirty="0"/>
              <a:t>the clouds moved not the satellite" </a:t>
            </a:r>
            <a:r>
              <a:rPr lang="en-US" sz="2700" i="1" dirty="0" err="1"/>
              <a:t>Verner</a:t>
            </a:r>
            <a:r>
              <a:rPr lang="en-US" sz="2700" i="1" dirty="0"/>
              <a:t> Suomi)</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0356" y="4724400"/>
            <a:ext cx="4493844" cy="21031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6159441"/>
            <a:ext cx="870012" cy="640080"/>
          </a:xfrm>
          <a:prstGeom prst="rect">
            <a:avLst/>
          </a:prstGeom>
        </p:spPr>
      </p:pic>
    </p:spTree>
    <p:extLst>
      <p:ext uri="{BB962C8B-B14F-4D97-AF65-F5344CB8AC3E}">
        <p14:creationId xmlns:p14="http://schemas.microsoft.com/office/powerpoint/2010/main" val="1905593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dirty="0" smtClean="0"/>
              <a:t>GOES-R Education Proving Ground</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2824"/>
            <a:ext cx="697599" cy="70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68984" y="1143000"/>
            <a:ext cx="4222616" cy="310896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9596" y="6142443"/>
            <a:ext cx="1004704" cy="639357"/>
          </a:xfrm>
          <a:prstGeom prst="rect">
            <a:avLst/>
          </a:prstGeom>
        </p:spPr>
      </p:pic>
      <p:sp>
        <p:nvSpPr>
          <p:cNvPr id="8" name="Rectangle 7"/>
          <p:cNvSpPr/>
          <p:nvPr/>
        </p:nvSpPr>
        <p:spPr>
          <a:xfrm>
            <a:off x="0" y="1066800"/>
            <a:ext cx="4691948" cy="3170099"/>
          </a:xfrm>
          <a:prstGeom prst="rect">
            <a:avLst/>
          </a:prstGeom>
        </p:spPr>
        <p:txBody>
          <a:bodyPr wrap="square">
            <a:spAutoFit/>
          </a:bodyPr>
          <a:lstStyle/>
          <a:p>
            <a:r>
              <a:rPr lang="en-US" sz="2500" dirty="0"/>
              <a:t>The </a:t>
            </a:r>
            <a:r>
              <a:rPr lang="en-US" sz="2500" b="1" i="1" dirty="0">
                <a:solidFill>
                  <a:srgbClr val="000066"/>
                </a:solidFill>
              </a:rPr>
              <a:t>GOES-R Education Proving Ground</a:t>
            </a:r>
            <a:r>
              <a:rPr lang="en-US" sz="2500" b="1" i="1" dirty="0"/>
              <a:t> </a:t>
            </a:r>
            <a:r>
              <a:rPr lang="en-US" sz="2500" i="1" dirty="0"/>
              <a:t>f</a:t>
            </a:r>
            <a:r>
              <a:rPr lang="en-US" sz="2500" dirty="0"/>
              <a:t>eatures the design and development of pre-and post-launch lesson plans and activities for G6-12 teachers and </a:t>
            </a:r>
            <a:r>
              <a:rPr lang="en-US" sz="2500" dirty="0" smtClean="0"/>
              <a:t>students in </a:t>
            </a:r>
            <a:r>
              <a:rPr lang="en-US" sz="2500" dirty="0" smtClean="0"/>
              <a:t>collaboration with NOAA </a:t>
            </a:r>
            <a:r>
              <a:rPr lang="en-US" sz="2500" dirty="0"/>
              <a:t>scientists at the Advanced Satellite Products Branch (ASPB) </a:t>
            </a:r>
            <a:r>
              <a:rPr lang="en-US" sz="2500" dirty="0" smtClean="0"/>
              <a:t>at CIMSS.</a:t>
            </a:r>
            <a:endParaRPr lang="en-US" sz="2500" dirty="0"/>
          </a:p>
        </p:txBody>
      </p:sp>
      <p:sp>
        <p:nvSpPr>
          <p:cNvPr id="10" name="TextBox 6"/>
          <p:cNvSpPr txBox="1">
            <a:spLocks noChangeArrowheads="1"/>
          </p:cNvSpPr>
          <p:nvPr/>
        </p:nvSpPr>
        <p:spPr bwMode="auto">
          <a:xfrm>
            <a:off x="182562" y="4038600"/>
            <a:ext cx="8656638"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p>
          <a:p>
            <a:pPr eaLnBrk="1" hangingPunct="1"/>
            <a:r>
              <a:rPr lang="en-US" dirty="0">
                <a:solidFill>
                  <a:srgbClr val="21421E"/>
                </a:solidFill>
              </a:rPr>
              <a:t> </a:t>
            </a:r>
            <a:r>
              <a:rPr lang="en-US" sz="2400" b="1" dirty="0">
                <a:solidFill>
                  <a:srgbClr val="000066"/>
                </a:solidFill>
              </a:rPr>
              <a:t>Intended Project Outcomes </a:t>
            </a:r>
          </a:p>
          <a:p>
            <a:pPr eaLnBrk="1" hangingPunct="1"/>
            <a:r>
              <a:rPr lang="en-US" dirty="0"/>
              <a:t>       - Awareness of NOAA’s contributions to satellite remote sensing applications </a:t>
            </a:r>
          </a:p>
          <a:p>
            <a:pPr eaLnBrk="1" hangingPunct="1"/>
            <a:r>
              <a:rPr lang="en-US" dirty="0"/>
              <a:t>       - Increased utilization of satellite data in science classrooms </a:t>
            </a:r>
          </a:p>
          <a:p>
            <a:pPr eaLnBrk="1" hangingPunct="1"/>
            <a:r>
              <a:rPr lang="en-US" dirty="0"/>
              <a:t>       - Improvements in science literacy</a:t>
            </a:r>
            <a:endParaRPr lang="en-US" i="1" dirty="0"/>
          </a:p>
          <a:p>
            <a:pPr eaLnBrk="1" hangingPunct="1"/>
            <a:r>
              <a:rPr lang="en-US" dirty="0"/>
              <a:t>       - Effective transfer of GOES-R satellite products to the educational community </a:t>
            </a:r>
          </a:p>
        </p:txBody>
      </p:sp>
      <p:sp>
        <p:nvSpPr>
          <p:cNvPr id="3" name="TextBox 2"/>
          <p:cNvSpPr txBox="1"/>
          <p:nvPr/>
        </p:nvSpPr>
        <p:spPr>
          <a:xfrm>
            <a:off x="5257800" y="1600200"/>
            <a:ext cx="755335" cy="400110"/>
          </a:xfrm>
          <a:prstGeom prst="rect">
            <a:avLst/>
          </a:prstGeom>
          <a:noFill/>
        </p:spPr>
        <p:txBody>
          <a:bodyPr wrap="none" rtlCol="0">
            <a:spAutoFit/>
          </a:bodyPr>
          <a:lstStyle/>
          <a:p>
            <a:r>
              <a:rPr lang="en-US" sz="2000" dirty="0" smtClean="0">
                <a:solidFill>
                  <a:schemeClr val="bg1"/>
                </a:solidFill>
                <a:latin typeface="Arial" pitchFamily="34" charset="0"/>
                <a:cs typeface="Arial" pitchFamily="34" charset="0"/>
              </a:rPr>
              <a:t>2016</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0880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2389</TotalTime>
  <Words>750</Words>
  <Application>Microsoft Office PowerPoint</Application>
  <PresentationFormat>On-screen Show (4:3)</PresentationFormat>
  <Paragraphs>103</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About CIMSS Cooperative Institute for Meteorological Satellite Studies</vt:lpstr>
      <vt:lpstr>CIMSS iPad Library </vt:lpstr>
      <vt:lpstr>PowerPoint Presentation</vt:lpstr>
      <vt:lpstr>CIMSS iPad Library  iPads with bar codes &amp; loan agreement forms</vt:lpstr>
      <vt:lpstr>The Schwerdtfeger Library  3rd floor AOSS (1225 W. Dayton)</vt:lpstr>
      <vt:lpstr> Satellite Timeline </vt:lpstr>
      <vt:lpstr> New Exhibit: Images from the ATS-III Spin-Scan Camera </vt:lpstr>
      <vt:lpstr>GOES-R Education Proving Ground</vt:lpstr>
      <vt:lpstr>PowerPoint Presentation</vt:lpstr>
      <vt:lpstr>Satellite Meteorology for Grades 7-12</vt:lpstr>
      <vt:lpstr>PowerPoint Presentation</vt:lpstr>
      <vt:lpstr>GOES-R Educators</vt:lpstr>
      <vt:lpstr>PowerPoint Presentation</vt:lpstr>
    </vt:vector>
  </TitlesOfParts>
  <Company>SSEC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CIMSS iPad Library &amp; ESIP Teacher Workshops</dc:title>
  <dc:creator>Margaret Mooney</dc:creator>
  <cp:lastModifiedBy>Margaret Mooney</cp:lastModifiedBy>
  <cp:revision>71</cp:revision>
  <dcterms:created xsi:type="dcterms:W3CDTF">2012-11-19T15:27:01Z</dcterms:created>
  <dcterms:modified xsi:type="dcterms:W3CDTF">2014-07-29T22:47:36Z</dcterms:modified>
</cp:coreProperties>
</file>